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49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FBED-1199-4422-A249-816CADAE07B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2B0-A5E7-479C-B458-CC9C69743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08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FBED-1199-4422-A249-816CADAE07B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2B0-A5E7-479C-B458-CC9C69743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3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FBED-1199-4422-A249-816CADAE07B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2B0-A5E7-479C-B458-CC9C69743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FBED-1199-4422-A249-816CADAE07B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2B0-A5E7-479C-B458-CC9C69743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1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FBED-1199-4422-A249-816CADAE07B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2B0-A5E7-479C-B458-CC9C69743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38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FBED-1199-4422-A249-816CADAE07B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2B0-A5E7-479C-B458-CC9C69743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12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FBED-1199-4422-A249-816CADAE07B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2B0-A5E7-479C-B458-CC9C69743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88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FBED-1199-4422-A249-816CADAE07B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2B0-A5E7-479C-B458-CC9C69743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49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FBED-1199-4422-A249-816CADAE07B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2B0-A5E7-479C-B458-CC9C69743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58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FBED-1199-4422-A249-816CADAE07B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2B0-A5E7-479C-B458-CC9C69743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70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FBED-1199-4422-A249-816CADAE07B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2B0-A5E7-479C-B458-CC9C69743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06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FBED-1199-4422-A249-816CADAE07B5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22B0-A5E7-479C-B458-CC9C69743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77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1.xml"/><Relationship Id="rId18" Type="http://schemas.openxmlformats.org/officeDocument/2006/relationships/slide" Target="slide30.xml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20.xml"/><Relationship Id="rId17" Type="http://schemas.openxmlformats.org/officeDocument/2006/relationships/slide" Target="slide28.xml"/><Relationship Id="rId2" Type="http://schemas.openxmlformats.org/officeDocument/2006/relationships/image" Target="../media/image1.JPG"/><Relationship Id="rId16" Type="http://schemas.openxmlformats.org/officeDocument/2006/relationships/slide" Target="slide27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6.xml"/><Relationship Id="rId5" Type="http://schemas.openxmlformats.org/officeDocument/2006/relationships/slide" Target="slide7.xml"/><Relationship Id="rId15" Type="http://schemas.openxmlformats.org/officeDocument/2006/relationships/slide" Target="slide23.xml"/><Relationship Id="rId10" Type="http://schemas.openxmlformats.org/officeDocument/2006/relationships/slide" Target="slide15.xml"/><Relationship Id="rId19" Type="http://schemas.openxmlformats.org/officeDocument/2006/relationships/slide" Target="slide31.xml"/><Relationship Id="rId4" Type="http://schemas.openxmlformats.org/officeDocument/2006/relationships/slide" Target="slide6.xml"/><Relationship Id="rId9" Type="http://schemas.openxmlformats.org/officeDocument/2006/relationships/slide" Target="slide14.xml"/><Relationship Id="rId14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.xml"/><Relationship Id="rId3" Type="http://schemas.microsoft.com/office/2007/relationships/media" Target="../media/media8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slide" Target="slide19.xml"/><Relationship Id="rId5" Type="http://schemas.microsoft.com/office/2007/relationships/media" Target="../media/media9.mp3"/><Relationship Id="rId10" Type="http://schemas.openxmlformats.org/officeDocument/2006/relationships/slide" Target="slide18.xml"/><Relationship Id="rId4" Type="http://schemas.openxmlformats.org/officeDocument/2006/relationships/audio" Target="../media/media8.mp3"/><Relationship Id="rId9" Type="http://schemas.openxmlformats.org/officeDocument/2006/relationships/image" Target="../media/image3.png"/><Relationship Id="rId1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slide" Target="slide4.xml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1.xml"/><Relationship Id="rId3" Type="http://schemas.microsoft.com/office/2007/relationships/media" Target="../media/media11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slide" Target="slide26.xml"/><Relationship Id="rId5" Type="http://schemas.microsoft.com/office/2007/relationships/media" Target="../media/media12.mp3"/><Relationship Id="rId10" Type="http://schemas.openxmlformats.org/officeDocument/2006/relationships/slide" Target="slide25.xml"/><Relationship Id="rId4" Type="http://schemas.openxmlformats.org/officeDocument/2006/relationships/audio" Target="../media/media11.mp3"/><Relationship Id="rId9" Type="http://schemas.openxmlformats.org/officeDocument/2006/relationships/image" Target="../media/image3.png"/><Relationship Id="rId1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1.xml"/><Relationship Id="rId3" Type="http://schemas.microsoft.com/office/2007/relationships/media" Target="../media/media14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openxmlformats.org/officeDocument/2006/relationships/slide" Target="slide34.xml"/><Relationship Id="rId5" Type="http://schemas.microsoft.com/office/2007/relationships/media" Target="../media/media15.mp3"/><Relationship Id="rId10" Type="http://schemas.openxmlformats.org/officeDocument/2006/relationships/slide" Target="slide33.xml"/><Relationship Id="rId4" Type="http://schemas.openxmlformats.org/officeDocument/2006/relationships/audio" Target="../media/media14.mp3"/><Relationship Id="rId9" Type="http://schemas.openxmlformats.org/officeDocument/2006/relationships/image" Target="../media/image3.png"/><Relationship Id="rId1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3" Type="http://schemas.microsoft.com/office/2007/relationships/media" Target="../media/media5.mp3"/><Relationship Id="rId7" Type="http://schemas.openxmlformats.org/officeDocument/2006/relationships/slideLayout" Target="../slideLayouts/slideLayout7.xml"/><Relationship Id="rId12" Type="http://schemas.openxmlformats.org/officeDocument/2006/relationships/slide" Target="slide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slide" Target="slide11.xml"/><Relationship Id="rId5" Type="http://schemas.microsoft.com/office/2007/relationships/media" Target="../media/media6.mp3"/><Relationship Id="rId10" Type="http://schemas.openxmlformats.org/officeDocument/2006/relationships/image" Target="../media/image3.png"/><Relationship Id="rId4" Type="http://schemas.openxmlformats.org/officeDocument/2006/relationships/audio" Target="../media/media5.mp3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>
            <a:hlinkClick r:id="rId3" action="ppaction://hlinksldjump"/>
          </p:cNvPr>
          <p:cNvSpPr/>
          <p:nvPr/>
        </p:nvSpPr>
        <p:spPr>
          <a:xfrm>
            <a:off x="14068" y="900337"/>
            <a:ext cx="1547446" cy="170219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J1</a:t>
            </a:r>
          </a:p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Écoutons!</a:t>
            </a:r>
          </a:p>
          <a:p>
            <a:pPr algn="ctr"/>
            <a:endParaRPr lang="fr-FR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Rectangle à coins arrondis 4">
            <a:hlinkClick r:id="rId4" action="ppaction://hlinksldjump"/>
          </p:cNvPr>
          <p:cNvSpPr/>
          <p:nvPr/>
        </p:nvSpPr>
        <p:spPr>
          <a:xfrm>
            <a:off x="2093740" y="900337"/>
            <a:ext cx="1547446" cy="17021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J2</a:t>
            </a: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Articulons!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à coins arrondis 5">
            <a:hlinkClick r:id="rId5" action="ppaction://hlinksldjump"/>
          </p:cNvPr>
          <p:cNvSpPr/>
          <p:nvPr/>
        </p:nvSpPr>
        <p:spPr>
          <a:xfrm>
            <a:off x="4257820" y="900337"/>
            <a:ext cx="1547446" cy="1702191"/>
          </a:xfrm>
          <a:prstGeom prst="roundRect">
            <a:avLst/>
          </a:prstGeom>
          <a:solidFill>
            <a:srgbClr val="EE4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J3</a:t>
            </a: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Discutons!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à coins arrondis 6">
            <a:hlinkClick r:id="rId6" action="ppaction://hlinksldjump"/>
          </p:cNvPr>
          <p:cNvSpPr/>
          <p:nvPr/>
        </p:nvSpPr>
        <p:spPr>
          <a:xfrm>
            <a:off x="6435968" y="900337"/>
            <a:ext cx="1547446" cy="17021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J4</a:t>
            </a:r>
          </a:p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Parlons bien!</a:t>
            </a:r>
            <a:endParaRPr lang="fr-FR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à coins arrondis 7">
            <a:hlinkClick r:id="rId7" action="ppaction://hlinksldjump"/>
          </p:cNvPr>
          <p:cNvSpPr/>
          <p:nvPr/>
        </p:nvSpPr>
        <p:spPr>
          <a:xfrm>
            <a:off x="8614116" y="900337"/>
            <a:ext cx="1547446" cy="170219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J5</a:t>
            </a:r>
            <a:endParaRPr lang="fr-FR" sz="2000" b="1" dirty="0">
              <a:latin typeface="Century Gothic" panose="020B0502020202020204" pitchFamily="34" charset="0"/>
            </a:endParaRP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Écoutons!</a:t>
            </a:r>
          </a:p>
        </p:txBody>
      </p:sp>
      <p:sp>
        <p:nvSpPr>
          <p:cNvPr id="9" name="Rectangle à coins arrondis 8">
            <a:hlinkClick r:id="rId8" action="ppaction://hlinksldjump"/>
          </p:cNvPr>
          <p:cNvSpPr/>
          <p:nvPr/>
        </p:nvSpPr>
        <p:spPr>
          <a:xfrm>
            <a:off x="10609380" y="900337"/>
            <a:ext cx="1547446" cy="17021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J6</a:t>
            </a: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Articulons!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à coins arrondis 9">
            <a:hlinkClick r:id="rId9" action="ppaction://hlinksldjump"/>
          </p:cNvPr>
          <p:cNvSpPr/>
          <p:nvPr/>
        </p:nvSpPr>
        <p:spPr>
          <a:xfrm>
            <a:off x="0" y="2825267"/>
            <a:ext cx="1547446" cy="1702191"/>
          </a:xfrm>
          <a:prstGeom prst="roundRect">
            <a:avLst/>
          </a:prstGeom>
          <a:solidFill>
            <a:srgbClr val="EE4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J7</a:t>
            </a: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Discutons!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à coins arrondis 10">
            <a:hlinkClick r:id="rId10" action="ppaction://hlinksldjump"/>
          </p:cNvPr>
          <p:cNvSpPr/>
          <p:nvPr/>
        </p:nvSpPr>
        <p:spPr>
          <a:xfrm>
            <a:off x="2079672" y="2825267"/>
            <a:ext cx="1547446" cy="17021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entury Gothic" panose="020B0502020202020204" pitchFamily="34" charset="0"/>
              </a:rPr>
              <a:t>J8</a:t>
            </a:r>
          </a:p>
          <a:p>
            <a:pPr algn="ctr"/>
            <a:r>
              <a:rPr lang="fr-FR" sz="2400" b="1" dirty="0" smtClean="0">
                <a:latin typeface="Century Gothic" panose="020B0502020202020204" pitchFamily="34" charset="0"/>
              </a:rPr>
              <a:t>Parlons bien!</a:t>
            </a:r>
            <a:endParaRPr lang="fr-FR" sz="2400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à coins arrondis 11">
            <a:hlinkClick r:id="rId11" action="ppaction://hlinksldjump"/>
          </p:cNvPr>
          <p:cNvSpPr/>
          <p:nvPr/>
        </p:nvSpPr>
        <p:spPr>
          <a:xfrm>
            <a:off x="4243752" y="2825267"/>
            <a:ext cx="1547446" cy="170219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J9</a:t>
            </a:r>
            <a:endParaRPr lang="fr-FR" sz="2000" b="1" dirty="0">
              <a:latin typeface="Century Gothic" panose="020B0502020202020204" pitchFamily="34" charset="0"/>
            </a:endParaRPr>
          </a:p>
          <a:p>
            <a:pPr algn="ctr"/>
            <a:r>
              <a:rPr lang="fr-FR" sz="2000" b="1" dirty="0">
                <a:latin typeface="Century Gothic" panose="020B0502020202020204" pitchFamily="34" charset="0"/>
              </a:rPr>
              <a:t>Écoutons!</a:t>
            </a:r>
          </a:p>
        </p:txBody>
      </p:sp>
      <p:sp>
        <p:nvSpPr>
          <p:cNvPr id="13" name="Rectangle à coins arrondis 12">
            <a:hlinkClick r:id="rId12" action="ppaction://hlinksldjump"/>
          </p:cNvPr>
          <p:cNvSpPr/>
          <p:nvPr/>
        </p:nvSpPr>
        <p:spPr>
          <a:xfrm>
            <a:off x="6421900" y="2825267"/>
            <a:ext cx="1547446" cy="17021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J10</a:t>
            </a: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Articulons!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14" name="Rectangle à coins arrondis 13">
            <a:hlinkClick r:id="rId13" action="ppaction://hlinksldjump"/>
          </p:cNvPr>
          <p:cNvSpPr/>
          <p:nvPr/>
        </p:nvSpPr>
        <p:spPr>
          <a:xfrm>
            <a:off x="8600048" y="2825267"/>
            <a:ext cx="1547446" cy="1702191"/>
          </a:xfrm>
          <a:prstGeom prst="roundRect">
            <a:avLst/>
          </a:prstGeom>
          <a:solidFill>
            <a:srgbClr val="EE4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J11</a:t>
            </a: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Discutons!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à coins arrondis 14">
            <a:hlinkClick r:id="rId14" action="ppaction://hlinksldjump"/>
          </p:cNvPr>
          <p:cNvSpPr/>
          <p:nvPr/>
        </p:nvSpPr>
        <p:spPr>
          <a:xfrm>
            <a:off x="10595312" y="2825267"/>
            <a:ext cx="1547446" cy="17021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entury Gothic" panose="020B0502020202020204" pitchFamily="34" charset="0"/>
              </a:rPr>
              <a:t>J12</a:t>
            </a:r>
          </a:p>
          <a:p>
            <a:pPr algn="ctr"/>
            <a:r>
              <a:rPr lang="fr-FR" sz="2400" b="1" dirty="0" smtClean="0">
                <a:latin typeface="Century Gothic" panose="020B0502020202020204" pitchFamily="34" charset="0"/>
              </a:rPr>
              <a:t>Parlons bien!</a:t>
            </a:r>
            <a:endParaRPr lang="fr-FR" sz="2400" b="1" dirty="0">
              <a:latin typeface="Century Gothic" panose="020B0502020202020204" pitchFamily="34" charset="0"/>
            </a:endParaRPr>
          </a:p>
        </p:txBody>
      </p:sp>
      <p:sp>
        <p:nvSpPr>
          <p:cNvPr id="16" name="Rectangle à coins arrondis 15">
            <a:hlinkClick r:id="rId15" action="ppaction://hlinksldjump"/>
          </p:cNvPr>
          <p:cNvSpPr/>
          <p:nvPr/>
        </p:nvSpPr>
        <p:spPr>
          <a:xfrm>
            <a:off x="0" y="5132367"/>
            <a:ext cx="1547446" cy="170219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J13</a:t>
            </a:r>
          </a:p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Écoutons!</a:t>
            </a:r>
            <a:endParaRPr lang="fr-FR" sz="2000"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à coins arrondis 16">
            <a:hlinkClick r:id="rId16" action="ppaction://hlinksldjump"/>
          </p:cNvPr>
          <p:cNvSpPr/>
          <p:nvPr/>
        </p:nvSpPr>
        <p:spPr>
          <a:xfrm>
            <a:off x="2079672" y="5132366"/>
            <a:ext cx="1547446" cy="17021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J14</a:t>
            </a: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Articulons!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18" name="Rectangle à coins arrondis 17">
            <a:hlinkClick r:id="rId17" action="ppaction://hlinksldjump"/>
          </p:cNvPr>
          <p:cNvSpPr/>
          <p:nvPr/>
        </p:nvSpPr>
        <p:spPr>
          <a:xfrm>
            <a:off x="4243752" y="5132367"/>
            <a:ext cx="1547446" cy="1702191"/>
          </a:xfrm>
          <a:prstGeom prst="roundRect">
            <a:avLst/>
          </a:prstGeom>
          <a:solidFill>
            <a:srgbClr val="EE4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J15</a:t>
            </a:r>
          </a:p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Discutons!</a:t>
            </a:r>
            <a:endParaRPr lang="fr-FR" sz="2000" b="1" dirty="0">
              <a:latin typeface="Century Gothic" panose="020B0502020202020204" pitchFamily="34" charset="0"/>
            </a:endParaRPr>
          </a:p>
        </p:txBody>
      </p:sp>
      <p:sp>
        <p:nvSpPr>
          <p:cNvPr id="19" name="Rectangle à coins arrondis 18">
            <a:hlinkClick r:id="rId18" action="ppaction://hlinksldjump"/>
          </p:cNvPr>
          <p:cNvSpPr/>
          <p:nvPr/>
        </p:nvSpPr>
        <p:spPr>
          <a:xfrm>
            <a:off x="6421900" y="5132367"/>
            <a:ext cx="1547446" cy="170219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Century Gothic" panose="020B0502020202020204" pitchFamily="34" charset="0"/>
              </a:rPr>
              <a:t>J16</a:t>
            </a:r>
          </a:p>
          <a:p>
            <a:pPr algn="ctr"/>
            <a:r>
              <a:rPr lang="fr-FR" sz="2400" b="1" dirty="0" smtClean="0">
                <a:latin typeface="Century Gothic" panose="020B0502020202020204" pitchFamily="34" charset="0"/>
              </a:rPr>
              <a:t>Parlons bien!</a:t>
            </a:r>
            <a:endParaRPr lang="fr-FR" sz="2400" b="1" dirty="0">
              <a:latin typeface="Century Gothic" panose="020B0502020202020204" pitchFamily="34" charset="0"/>
            </a:endParaRPr>
          </a:p>
        </p:txBody>
      </p:sp>
      <p:sp>
        <p:nvSpPr>
          <p:cNvPr id="20" name="Rectangle à coins arrondis 19">
            <a:hlinkClick r:id="rId19" action="ppaction://hlinksldjump"/>
          </p:cNvPr>
          <p:cNvSpPr/>
          <p:nvPr/>
        </p:nvSpPr>
        <p:spPr>
          <a:xfrm>
            <a:off x="8600048" y="5132367"/>
            <a:ext cx="1547446" cy="170219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J17</a:t>
            </a:r>
          </a:p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Écoutons!</a:t>
            </a:r>
            <a:endParaRPr lang="fr-FR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à coins arrondis 20">
            <a:hlinkClick r:id="rId20" action="ppaction://hlinksldjump"/>
          </p:cNvPr>
          <p:cNvSpPr/>
          <p:nvPr/>
        </p:nvSpPr>
        <p:spPr>
          <a:xfrm>
            <a:off x="10595312" y="5132367"/>
            <a:ext cx="1547446" cy="17021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J18</a:t>
            </a:r>
          </a:p>
          <a:p>
            <a:pPr algn="ctr"/>
            <a:r>
              <a:rPr lang="fr-FR" b="1" dirty="0" smtClean="0">
                <a:latin typeface="Century Gothic" panose="020B0502020202020204" pitchFamily="34" charset="0"/>
              </a:rPr>
              <a:t>Articulons!</a:t>
            </a: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994072" y="228551"/>
            <a:ext cx="7430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Century Gothic" panose="020B0502020202020204" pitchFamily="34" charset="0"/>
              </a:rPr>
              <a:t>Une activité de langue orale par jour</a:t>
            </a:r>
            <a:endParaRPr lang="fr-FR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88099" y="644430"/>
            <a:ext cx="10845123" cy="411546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13359" y="644430"/>
            <a:ext cx="107198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>
                <a:latin typeface="Century Gothic" panose="020B0502020202020204" pitchFamily="34" charset="0"/>
              </a:rPr>
              <a:t>Qu’est-ce qui peut être dans la mer et dans le </a:t>
            </a:r>
            <a:r>
              <a:rPr lang="fr-FR" sz="5400" dirty="0" smtClean="0">
                <a:latin typeface="Century Gothic" panose="020B0502020202020204" pitchFamily="34" charset="0"/>
              </a:rPr>
              <a:t>ciel </a:t>
            </a:r>
            <a:r>
              <a:rPr lang="fr-FR" sz="5400" dirty="0" smtClean="0">
                <a:latin typeface="Century Gothic" panose="020B0502020202020204" pitchFamily="34" charset="0"/>
              </a:rPr>
              <a:t>?</a:t>
            </a:r>
          </a:p>
          <a:p>
            <a:endParaRPr lang="fr-FR" sz="72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72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r-FR" sz="5400" b="1" i="1" dirty="0" smtClean="0">
                <a:latin typeface="Century Gothic" panose="020B0502020202020204" pitchFamily="34" charset="0"/>
              </a:rPr>
              <a:t>(</a:t>
            </a:r>
            <a:r>
              <a:rPr lang="fr-FR" sz="5400" b="1" i="1" dirty="0">
                <a:latin typeface="Century Gothic" panose="020B0502020202020204" pitchFamily="34" charset="0"/>
              </a:rPr>
              <a:t>une </a:t>
            </a:r>
            <a:r>
              <a:rPr lang="fr-FR" sz="5400" b="1" i="1" dirty="0" smtClean="0">
                <a:latin typeface="Century Gothic" panose="020B0502020202020204" pitchFamily="34" charset="0"/>
              </a:rPr>
              <a:t>étoile)</a:t>
            </a:r>
            <a:endParaRPr lang="fr-FR" sz="6600" b="1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8877593" y="4491789"/>
            <a:ext cx="2361609" cy="1434793"/>
            <a:chOff x="8877593" y="4491789"/>
            <a:chExt cx="2361609" cy="14347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4" name="ZoneTexte 13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8374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541474" y="382319"/>
            <a:ext cx="10782055" cy="4289889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76822" y="382319"/>
            <a:ext cx="1023376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ne fais pas de bruit et pourtant je réveille tout le monde</a:t>
            </a:r>
            <a:r>
              <a:rPr lang="fr-FR" sz="5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5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5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44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soleil)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9830391" y="4940968"/>
            <a:ext cx="2361609" cy="1434793"/>
            <a:chOff x="8877593" y="4491789"/>
            <a:chExt cx="2361609" cy="14347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4" name="ZoneTexte 13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5143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150312" y="200416"/>
            <a:ext cx="11774465" cy="3745942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99063" y="320235"/>
            <a:ext cx="112378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y a 7 bancs dans le parc, et trois bancs ont été peints. Combien reste-t-il de bancs dans le parc ? </a:t>
            </a:r>
            <a:endParaRPr lang="fr-FR" sz="40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40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3200" b="1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32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Toujours 7 bancs)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9830391" y="4940968"/>
            <a:ext cx="2361609" cy="1434793"/>
            <a:chOff x="8877593" y="4491789"/>
            <a:chExt cx="2361609" cy="14347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4" name="ZoneTexte 13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5934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72" y="370795"/>
            <a:ext cx="2865177" cy="2468657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68687" y="162400"/>
            <a:ext cx="1547446" cy="17021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J6</a:t>
            </a:r>
          </a:p>
          <a:p>
            <a:pPr algn="ctr"/>
            <a:r>
              <a:rPr lang="fr-FR" dirty="0" smtClean="0"/>
              <a:t>Dire sans hésitations ce virelangue</a:t>
            </a:r>
          </a:p>
        </p:txBody>
      </p:sp>
      <p:sp>
        <p:nvSpPr>
          <p:cNvPr id="4" name="ZoneTexte 3"/>
          <p:cNvSpPr txBox="1"/>
          <p:nvPr/>
        </p:nvSpPr>
        <p:spPr>
          <a:xfrm rot="21399022">
            <a:off x="218733" y="-1480220"/>
            <a:ext cx="11678653" cy="7900736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>
                <a:gd name="adj1" fmla="val 21173150"/>
                <a:gd name="adj2" fmla="val 25605"/>
              </a:avLst>
            </a:prstTxWarp>
            <a:spAutoFit/>
          </a:bodyPr>
          <a:lstStyle/>
          <a:p>
            <a:pPr algn="ctr"/>
            <a:r>
              <a:rPr lang="fr-FR" dirty="0" smtClean="0"/>
              <a:t>Mon père est maire</a:t>
            </a:r>
          </a:p>
          <a:p>
            <a:pPr algn="ctr"/>
            <a:r>
              <a:rPr lang="fr-FR" dirty="0" smtClean="0"/>
              <a:t>Mon frère est masseur</a:t>
            </a:r>
          </a:p>
          <a:p>
            <a:pPr algn="ctr"/>
            <a:r>
              <a:rPr lang="fr-FR" dirty="0" smtClean="0"/>
              <a:t>Mais ma mère n’est pas mon père</a:t>
            </a:r>
          </a:p>
          <a:p>
            <a:pPr algn="ctr"/>
            <a:r>
              <a:rPr lang="fr-FR" dirty="0" smtClean="0"/>
              <a:t>Et ma sœur n’est pas mon frère!</a:t>
            </a:r>
            <a:endParaRPr lang="fr-FR" dirty="0"/>
          </a:p>
        </p:txBody>
      </p:sp>
      <p:sp>
        <p:nvSpPr>
          <p:cNvPr id="7" name="ZoneTexte 6">
            <a:hlinkClick r:id="rId3" action="ppaction://hlinksldjump"/>
          </p:cNvPr>
          <p:cNvSpPr txBox="1"/>
          <p:nvPr/>
        </p:nvSpPr>
        <p:spPr>
          <a:xfrm>
            <a:off x="9940810" y="5448497"/>
            <a:ext cx="2361609" cy="1306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323708"/>
              </a:avLst>
            </a:prstTxWarp>
            <a:spAutoFit/>
          </a:bodyPr>
          <a:lstStyle/>
          <a:p>
            <a:pPr algn="ctr"/>
            <a:r>
              <a:rPr lang="fr-FR" dirty="0" smtClean="0"/>
              <a:t>Retour page d’accueil</a:t>
            </a:r>
            <a:endParaRPr lang="fr-FR" dirty="0"/>
          </a:p>
        </p:txBody>
      </p:sp>
      <p:pic>
        <p:nvPicPr>
          <p:cNvPr id="9" name="Imag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382" y="5825639"/>
            <a:ext cx="864466" cy="7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21" y="563302"/>
            <a:ext cx="2618019" cy="2436572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95419" y="194484"/>
            <a:ext cx="1693801" cy="1987242"/>
          </a:xfrm>
          <a:prstGeom prst="roundRect">
            <a:avLst/>
          </a:prstGeom>
          <a:solidFill>
            <a:srgbClr val="EE4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J7</a:t>
            </a:r>
          </a:p>
          <a:p>
            <a:pPr algn="ctr"/>
            <a:r>
              <a:rPr lang="fr-FR" dirty="0" smtClean="0"/>
              <a:t>Défi du jour:</a:t>
            </a:r>
          </a:p>
          <a:p>
            <a:pPr algn="ctr"/>
            <a:r>
              <a:rPr lang="fr-FR" dirty="0" smtClean="0"/>
              <a:t>Ne pas s’interrompre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1474" y="2711116"/>
            <a:ext cx="10956758" cy="3834063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fr-FR" sz="3600" dirty="0" smtClean="0">
                <a:latin typeface="Century Gothic" panose="020B0502020202020204" pitchFamily="34" charset="0"/>
              </a:rPr>
              <a:t>Au top départ, vous devez compter jusqu’à 100, chacun votre tour.</a:t>
            </a:r>
          </a:p>
          <a:p>
            <a:pPr marL="571500" indent="-571500">
              <a:buFontTx/>
              <a:buChar char="-"/>
            </a:pPr>
            <a:r>
              <a:rPr lang="fr-FR" sz="3600" dirty="0" smtClean="0">
                <a:solidFill>
                  <a:srgbClr val="EE42E6"/>
                </a:solidFill>
                <a:latin typeface="Century Gothic" panose="020B0502020202020204" pitchFamily="34" charset="0"/>
              </a:rPr>
              <a:t>Vous ne devez jamais lever la main</a:t>
            </a:r>
          </a:p>
          <a:p>
            <a:pPr marL="571500" indent="-571500">
              <a:buFontTx/>
              <a:buChar char="-"/>
            </a:pPr>
            <a:r>
              <a:rPr lang="fr-FR" sz="3600" dirty="0" smtClean="0">
                <a:solidFill>
                  <a:srgbClr val="EE42E6"/>
                </a:solidFill>
                <a:latin typeface="Century Gothic" panose="020B0502020202020204" pitchFamily="34" charset="0"/>
              </a:rPr>
              <a:t>Vous ne devez jamais couper la parole d’un ou une camarade</a:t>
            </a:r>
          </a:p>
          <a:p>
            <a:pPr marL="285750" indent="-285750">
              <a:buFontTx/>
              <a:buChar char="-"/>
            </a:pPr>
            <a:endParaRPr lang="fr-FR" sz="3600" dirty="0">
              <a:latin typeface="Century Gothic" panose="020B0502020202020204" pitchFamily="34" charset="0"/>
            </a:endParaRPr>
          </a:p>
          <a:p>
            <a:r>
              <a:rPr lang="fr-FR" sz="3600" dirty="0" smtClean="0">
                <a:latin typeface="Century Gothic" panose="020B0502020202020204" pitchFamily="34" charset="0"/>
              </a:rPr>
              <a:t>Si vous ne respectez pas la règle, le jeu s’interrompt!</a:t>
            </a:r>
          </a:p>
          <a:p>
            <a:r>
              <a:rPr lang="fr-FR" sz="3600" dirty="0" smtClean="0">
                <a:latin typeface="Century Gothic" panose="020B0502020202020204" pitchFamily="34" charset="0"/>
              </a:rPr>
              <a:t>Notez la durée de votre comptage… </a:t>
            </a:r>
            <a:endParaRPr lang="fr-FR" sz="3600" dirty="0">
              <a:latin typeface="Century Gothic" panose="020B0502020202020204" pitchFamily="34" charset="0"/>
            </a:endParaRPr>
          </a:p>
        </p:txBody>
      </p:sp>
      <p:sp>
        <p:nvSpPr>
          <p:cNvPr id="8" name="ZoneTexte 7">
            <a:hlinkClick r:id="rId3" action="ppaction://hlinksldjump"/>
          </p:cNvPr>
          <p:cNvSpPr txBox="1"/>
          <p:nvPr/>
        </p:nvSpPr>
        <p:spPr>
          <a:xfrm>
            <a:off x="10044661" y="5238723"/>
            <a:ext cx="2361609" cy="1306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323708"/>
              </a:avLst>
            </a:prstTxWarp>
            <a:spAutoFit/>
          </a:bodyPr>
          <a:lstStyle/>
          <a:p>
            <a:pPr algn="ctr"/>
            <a:r>
              <a:rPr lang="fr-FR" dirty="0" smtClean="0"/>
              <a:t>Retour page d’accueil</a:t>
            </a:r>
            <a:endParaRPr lang="fr-FR" dirty="0"/>
          </a:p>
        </p:txBody>
      </p:sp>
      <p:pic>
        <p:nvPicPr>
          <p:cNvPr id="9" name="Imag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931" y="5665667"/>
            <a:ext cx="765070" cy="71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383755" y="3036372"/>
            <a:ext cx="2729162" cy="2341563"/>
            <a:chOff x="4329626" y="3835399"/>
            <a:chExt cx="2729162" cy="2341563"/>
          </a:xfrm>
        </p:grpSpPr>
        <p:grpSp>
          <p:nvGrpSpPr>
            <p:cNvPr id="3" name="Groupe 2"/>
            <p:cNvGrpSpPr/>
            <p:nvPr/>
          </p:nvGrpSpPr>
          <p:grpSpPr>
            <a:xfrm>
              <a:off x="4329626" y="3835399"/>
              <a:ext cx="2729162" cy="2341563"/>
              <a:chOff x="4329626" y="3835399"/>
              <a:chExt cx="2729162" cy="2341563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4754821" y="3835399"/>
                <a:ext cx="1878771" cy="23415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Organigramme : Délai 9"/>
              <p:cNvSpPr/>
              <p:nvPr/>
            </p:nvSpPr>
            <p:spPr>
              <a:xfrm>
                <a:off x="6455604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Organigramme : Délai 10"/>
              <p:cNvSpPr/>
              <p:nvPr/>
            </p:nvSpPr>
            <p:spPr>
              <a:xfrm rot="10800000">
                <a:off x="4329626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Larme 11"/>
              <p:cNvSpPr/>
              <p:nvPr/>
            </p:nvSpPr>
            <p:spPr>
              <a:xfrm rot="5049326">
                <a:off x="4999217" y="4544880"/>
                <a:ext cx="402376" cy="375754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Larme 12"/>
              <p:cNvSpPr/>
              <p:nvPr/>
            </p:nvSpPr>
            <p:spPr>
              <a:xfrm rot="5049326" flipV="1">
                <a:off x="5846015" y="4513468"/>
                <a:ext cx="402376" cy="432683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129869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5892587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Ellipse 3"/>
            <p:cNvSpPr/>
            <p:nvPr/>
          </p:nvSpPr>
          <p:spPr>
            <a:xfrm>
              <a:off x="5269024" y="5033974"/>
              <a:ext cx="723277" cy="1060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Lune 4"/>
            <p:cNvSpPr/>
            <p:nvPr/>
          </p:nvSpPr>
          <p:spPr>
            <a:xfrm rot="4210087">
              <a:off x="5846566" y="4067165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Lune 5"/>
            <p:cNvSpPr/>
            <p:nvPr/>
          </p:nvSpPr>
          <p:spPr>
            <a:xfrm rot="6487635">
              <a:off x="5169833" y="4098533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5558115" y="4948514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5674659" y="4951512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à coins arrondis 15">
            <a:hlinkClick r:id="rId2" action="ppaction://hlinksldjump"/>
          </p:cNvPr>
          <p:cNvSpPr/>
          <p:nvPr/>
        </p:nvSpPr>
        <p:spPr>
          <a:xfrm>
            <a:off x="291841" y="194484"/>
            <a:ext cx="1793633" cy="22599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J8</a:t>
            </a:r>
          </a:p>
          <a:p>
            <a:pPr algn="ctr"/>
            <a:r>
              <a:rPr lang="fr-FR" dirty="0" smtClean="0"/>
              <a:t>Défi :</a:t>
            </a:r>
          </a:p>
          <a:p>
            <a:pPr algn="ctr"/>
            <a:r>
              <a:rPr lang="fr-FR" dirty="0" smtClean="0"/>
              <a:t> Corrigez 3 phrases!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715829" y="121707"/>
            <a:ext cx="5305224" cy="27216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Y’a combien de cahiers sur le bureau?</a:t>
            </a:r>
          </a:p>
        </p:txBody>
      </p:sp>
      <p:sp>
        <p:nvSpPr>
          <p:cNvPr id="18" name="Rectangle à coins arrondis 17"/>
          <p:cNvSpPr/>
          <p:nvPr/>
        </p:nvSpPr>
        <p:spPr>
          <a:xfrm rot="1084017">
            <a:off x="8054260" y="1836685"/>
            <a:ext cx="3735991" cy="27216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 t’entend pas!!</a:t>
            </a:r>
          </a:p>
        </p:txBody>
      </p:sp>
      <p:sp>
        <p:nvSpPr>
          <p:cNvPr id="19" name="Rectangle à coins arrondis 18"/>
          <p:cNvSpPr/>
          <p:nvPr/>
        </p:nvSpPr>
        <p:spPr>
          <a:xfrm rot="20434298">
            <a:off x="301488" y="3574396"/>
            <a:ext cx="3735991" cy="27216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Bonjour monsieur le directeur, tu vas bien?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10504250" y="5596617"/>
            <a:ext cx="1191976" cy="947405"/>
            <a:chOff x="4329626" y="3835399"/>
            <a:chExt cx="2729162" cy="2341563"/>
          </a:xfrm>
        </p:grpSpPr>
        <p:grpSp>
          <p:nvGrpSpPr>
            <p:cNvPr id="21" name="Groupe 20"/>
            <p:cNvGrpSpPr/>
            <p:nvPr/>
          </p:nvGrpSpPr>
          <p:grpSpPr>
            <a:xfrm>
              <a:off x="4329626" y="3835399"/>
              <a:ext cx="2729162" cy="2341563"/>
              <a:chOff x="4329626" y="3835399"/>
              <a:chExt cx="2729162" cy="2341563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4754821" y="3835399"/>
                <a:ext cx="1878771" cy="23415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Organigramme : Délai 27"/>
              <p:cNvSpPr/>
              <p:nvPr/>
            </p:nvSpPr>
            <p:spPr>
              <a:xfrm>
                <a:off x="6455604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Organigramme : Délai 28"/>
              <p:cNvSpPr/>
              <p:nvPr/>
            </p:nvSpPr>
            <p:spPr>
              <a:xfrm rot="10800000">
                <a:off x="4329626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Larme 29"/>
              <p:cNvSpPr/>
              <p:nvPr/>
            </p:nvSpPr>
            <p:spPr>
              <a:xfrm rot="5049326">
                <a:off x="4999217" y="4544880"/>
                <a:ext cx="402376" cy="375754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Larme 30"/>
              <p:cNvSpPr/>
              <p:nvPr/>
            </p:nvSpPr>
            <p:spPr>
              <a:xfrm rot="5049326" flipV="1">
                <a:off x="5846015" y="4513468"/>
                <a:ext cx="402376" cy="432683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5129869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5892587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Ellipse 21"/>
            <p:cNvSpPr/>
            <p:nvPr/>
          </p:nvSpPr>
          <p:spPr>
            <a:xfrm>
              <a:off x="5269024" y="5033974"/>
              <a:ext cx="723277" cy="1060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Lune 22"/>
            <p:cNvSpPr/>
            <p:nvPr/>
          </p:nvSpPr>
          <p:spPr>
            <a:xfrm rot="4210087">
              <a:off x="5846566" y="4067165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Lune 23"/>
            <p:cNvSpPr/>
            <p:nvPr/>
          </p:nvSpPr>
          <p:spPr>
            <a:xfrm rot="6487635">
              <a:off x="5169833" y="4098533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558115" y="4948514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674659" y="4951512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ZoneTexte 33">
            <a:hlinkClick r:id="rId3" action="ppaction://hlinksldjump"/>
          </p:cNvPr>
          <p:cNvSpPr txBox="1"/>
          <p:nvPr/>
        </p:nvSpPr>
        <p:spPr>
          <a:xfrm>
            <a:off x="9919434" y="5417092"/>
            <a:ext cx="2361609" cy="1306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323708"/>
              </a:avLst>
            </a:prstTxWarp>
            <a:spAutoFit/>
          </a:bodyPr>
          <a:lstStyle/>
          <a:p>
            <a:pPr algn="ctr"/>
            <a:r>
              <a:rPr lang="fr-FR" dirty="0" smtClean="0"/>
              <a:t>Retour page d’accueil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5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938080" y="1029075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6474" y="125687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2800" dirty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899980" y="2553601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89834" y="2655353"/>
            <a:ext cx="5322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2800" dirty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99980" y="4167720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81456" y="4290292"/>
            <a:ext cx="5595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2800" dirty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53" y="1236586"/>
            <a:ext cx="951058" cy="634039"/>
          </a:xfrm>
          <a:prstGeom prst="rect">
            <a:avLst/>
          </a:prstGeom>
        </p:spPr>
      </p:pic>
      <p:pic>
        <p:nvPicPr>
          <p:cNvPr id="22" name="Imag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38" y="2769773"/>
            <a:ext cx="951058" cy="634039"/>
          </a:xfrm>
          <a:prstGeom prst="rect">
            <a:avLst/>
          </a:prstGeom>
        </p:spPr>
      </p:pic>
      <p:pic>
        <p:nvPicPr>
          <p:cNvPr id="23" name="Image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38" y="4383892"/>
            <a:ext cx="951058" cy="634039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385011" y="224588"/>
            <a:ext cx="2021305" cy="33848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J9</a:t>
            </a:r>
          </a:p>
          <a:p>
            <a:pPr algn="ctr"/>
            <a:r>
              <a:rPr lang="fr-FR" sz="2400" dirty="0" smtClean="0"/>
              <a:t>Défi.</a:t>
            </a:r>
          </a:p>
          <a:p>
            <a:pPr algn="ctr"/>
            <a:r>
              <a:rPr lang="fr-FR" sz="2400" dirty="0" smtClean="0"/>
              <a:t>Écoutez bien pour répondre aux</a:t>
            </a:r>
          </a:p>
          <a:p>
            <a:pPr algn="ctr"/>
            <a:r>
              <a:rPr lang="fr-FR" sz="2400" dirty="0" smtClean="0"/>
              <a:t>3 devinettes</a:t>
            </a:r>
            <a:endParaRPr lang="fr-FR" sz="24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9621044" y="5017931"/>
            <a:ext cx="2361609" cy="1434793"/>
            <a:chOff x="8877593" y="4491789"/>
            <a:chExt cx="2361609" cy="1434793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27" name="ZoneTexte 26">
              <a:hlinkClick r:id="rId1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d’accueil</a:t>
              </a:r>
              <a:endParaRPr lang="fr-FR" dirty="0"/>
            </a:p>
          </p:txBody>
        </p:sp>
      </p:grpSp>
      <p:pic>
        <p:nvPicPr>
          <p:cNvPr id="3" name="devinette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89674" y="1080525"/>
            <a:ext cx="609600" cy="609600"/>
          </a:xfrm>
          <a:prstGeom prst="rect">
            <a:avLst/>
          </a:prstGeom>
        </p:spPr>
      </p:pic>
      <p:pic>
        <p:nvPicPr>
          <p:cNvPr id="7" name="devinette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73848" y="2630645"/>
            <a:ext cx="609600" cy="609600"/>
          </a:xfrm>
          <a:prstGeom prst="rect">
            <a:avLst/>
          </a:prstGeom>
        </p:spPr>
      </p:pic>
      <p:pic>
        <p:nvPicPr>
          <p:cNvPr id="10" name="devinette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38430" y="4316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0208" y="137786"/>
            <a:ext cx="11899726" cy="4801314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3464" y="137786"/>
            <a:ext cx="113611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 smtClean="0">
                <a:latin typeface="Century Gothic" panose="020B0502020202020204" pitchFamily="34" charset="0"/>
              </a:rPr>
              <a:t>Noir, vert, blanc ou encore peinturluré ou encadré, il adore se faire regarder?</a:t>
            </a:r>
          </a:p>
          <a:p>
            <a:endParaRPr lang="fr-FR" sz="72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72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r-FR" sz="5400" b="1" i="1" dirty="0" smtClean="0">
                <a:latin typeface="Century Gothic" panose="020B0502020202020204" pitchFamily="34" charset="0"/>
              </a:rPr>
              <a:t>(un tableau)</a:t>
            </a:r>
            <a:endParaRPr lang="fr-FR" sz="6600" b="1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9638325" y="5180720"/>
            <a:ext cx="2361609" cy="1434793"/>
            <a:chOff x="8877593" y="4491789"/>
            <a:chExt cx="2361609" cy="14347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4" name="ZoneTexte 13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0299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475989" y="336883"/>
            <a:ext cx="11223321" cy="4010527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39244" y="590699"/>
            <a:ext cx="1058449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le plus fort de la bataille, et pourtant, il est tout seul. </a:t>
            </a:r>
          </a:p>
          <a:p>
            <a:endParaRPr lang="fr-FR" sz="5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4400" b="1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(l’as)</a:t>
            </a:r>
            <a:endParaRPr lang="fr-FR" sz="4400" b="1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9830391" y="4991768"/>
            <a:ext cx="2361609" cy="1434793"/>
            <a:chOff x="8877593" y="4491789"/>
            <a:chExt cx="2361609" cy="14347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4" name="ZoneTexte 13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062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501041" y="175364"/>
            <a:ext cx="11010378" cy="3770994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38202" y="371128"/>
            <a:ext cx="1047259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peux être coulant, papillon ou marin, qui suis-je</a:t>
            </a:r>
            <a:r>
              <a:rPr lang="fr-FR" sz="4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? </a:t>
            </a:r>
            <a:endParaRPr lang="fr-FR" sz="48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48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4000" b="1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(un nœud )</a:t>
            </a:r>
            <a:endParaRPr lang="fr-FR" sz="4000" b="1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9830391" y="4940968"/>
            <a:ext cx="2361609" cy="1434793"/>
            <a:chOff x="8877593" y="4491789"/>
            <a:chExt cx="2361609" cy="14347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4" name="ZoneTexte 13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1243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938080" y="1029075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6474" y="125687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2800" dirty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899980" y="2553601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89834" y="2655353"/>
            <a:ext cx="5322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2800" dirty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99980" y="4167720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81456" y="4290292"/>
            <a:ext cx="5595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2800" dirty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devinett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7013" y="2754933"/>
            <a:ext cx="609600" cy="609600"/>
          </a:xfrm>
          <a:prstGeom prst="rect">
            <a:avLst/>
          </a:prstGeom>
        </p:spPr>
      </p:pic>
      <p:pic>
        <p:nvPicPr>
          <p:cNvPr id="17" name="devinette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89674" y="4408331"/>
            <a:ext cx="609600" cy="609600"/>
          </a:xfrm>
          <a:prstGeom prst="rect">
            <a:avLst/>
          </a:prstGeom>
        </p:spPr>
      </p:pic>
      <p:pic>
        <p:nvPicPr>
          <p:cNvPr id="21" name="Imag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53" y="1236586"/>
            <a:ext cx="951058" cy="634039"/>
          </a:xfrm>
          <a:prstGeom prst="rect">
            <a:avLst/>
          </a:prstGeom>
        </p:spPr>
      </p:pic>
      <p:pic>
        <p:nvPicPr>
          <p:cNvPr id="22" name="Image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38" y="2769773"/>
            <a:ext cx="951058" cy="634039"/>
          </a:xfrm>
          <a:prstGeom prst="rect">
            <a:avLst/>
          </a:prstGeom>
        </p:spPr>
      </p:pic>
      <p:pic>
        <p:nvPicPr>
          <p:cNvPr id="23" name="Image 2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38" y="4383892"/>
            <a:ext cx="951058" cy="634039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385011" y="224588"/>
            <a:ext cx="2021305" cy="33848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J1</a:t>
            </a:r>
          </a:p>
          <a:p>
            <a:pPr algn="ctr"/>
            <a:r>
              <a:rPr lang="fr-FR" sz="2400" dirty="0" smtClean="0"/>
              <a:t>Défi.</a:t>
            </a:r>
          </a:p>
          <a:p>
            <a:pPr algn="ctr"/>
            <a:r>
              <a:rPr lang="fr-FR" sz="2400" dirty="0" smtClean="0"/>
              <a:t>Écoutez bien pour répondre aux</a:t>
            </a:r>
          </a:p>
          <a:p>
            <a:pPr algn="ctr"/>
            <a:r>
              <a:rPr lang="fr-FR" sz="2400" dirty="0" smtClean="0"/>
              <a:t>3 devinettes</a:t>
            </a:r>
            <a:endParaRPr lang="fr-FR" sz="24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9621044" y="5017931"/>
            <a:ext cx="2361609" cy="1434793"/>
            <a:chOff x="8877593" y="4491789"/>
            <a:chExt cx="2361609" cy="1434793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27" name="ZoneTexte 26">
              <a:hlinkClick r:id="rId14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d’accueil</a:t>
              </a:r>
              <a:endParaRPr lang="fr-FR" dirty="0"/>
            </a:p>
          </p:txBody>
        </p:sp>
      </p:grpSp>
      <p:pic>
        <p:nvPicPr>
          <p:cNvPr id="3" name="devinette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34610" y="1296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72" y="370795"/>
            <a:ext cx="2865177" cy="2468657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68687" y="162400"/>
            <a:ext cx="1547446" cy="17021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J10</a:t>
            </a:r>
            <a:endParaRPr lang="fr-FR" dirty="0" smtClean="0"/>
          </a:p>
          <a:p>
            <a:pPr algn="ctr"/>
            <a:r>
              <a:rPr lang="fr-FR" dirty="0" smtClean="0"/>
              <a:t>Dire sans hésitations ce virelangue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98670" y="2412402"/>
            <a:ext cx="771878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4000" dirty="0">
              <a:latin typeface="Century Gothic" panose="020B0502020202020204" pitchFamily="34" charset="0"/>
            </a:endParaRPr>
          </a:p>
          <a:p>
            <a:pPr algn="ctr"/>
            <a:r>
              <a:rPr lang="fr-FR" sz="4000" dirty="0">
                <a:latin typeface="Century Gothic" panose="020B0502020202020204" pitchFamily="34" charset="0"/>
              </a:rPr>
              <a:t>La pie niche haut</a:t>
            </a:r>
            <a:r>
              <a:rPr lang="fr-FR" sz="4000" dirty="0" smtClean="0">
                <a:latin typeface="Century Gothic" panose="020B0502020202020204" pitchFamily="34" charset="0"/>
              </a:rPr>
              <a:t>,</a:t>
            </a:r>
          </a:p>
          <a:p>
            <a:pPr algn="ctr"/>
            <a:r>
              <a:rPr lang="fr-FR" sz="4000" dirty="0" smtClean="0">
                <a:latin typeface="Century Gothic" panose="020B0502020202020204" pitchFamily="34" charset="0"/>
              </a:rPr>
              <a:t> </a:t>
            </a:r>
            <a:r>
              <a:rPr lang="fr-FR" sz="4000" dirty="0">
                <a:latin typeface="Century Gothic" panose="020B0502020202020204" pitchFamily="34" charset="0"/>
              </a:rPr>
              <a:t>l'oie niche bas, </a:t>
            </a:r>
          </a:p>
          <a:p>
            <a:pPr algn="ctr"/>
            <a:r>
              <a:rPr lang="fr-FR" sz="4000" dirty="0">
                <a:latin typeface="Century Gothic" panose="020B0502020202020204" pitchFamily="34" charset="0"/>
              </a:rPr>
              <a:t>l'hibou </a:t>
            </a:r>
            <a:r>
              <a:rPr lang="fr-FR" sz="4000" dirty="0" smtClean="0">
                <a:latin typeface="Century Gothic" panose="020B0502020202020204" pitchFamily="34" charset="0"/>
              </a:rPr>
              <a:t>ne niche </a:t>
            </a:r>
            <a:r>
              <a:rPr lang="fr-FR" sz="4000" dirty="0">
                <a:latin typeface="Century Gothic" panose="020B0502020202020204" pitchFamily="34" charset="0"/>
              </a:rPr>
              <a:t>ni haut ni bas</a:t>
            </a:r>
            <a:r>
              <a:rPr lang="fr-FR" sz="4000" dirty="0" smtClean="0">
                <a:latin typeface="Century Gothic" panose="020B0502020202020204" pitchFamily="34" charset="0"/>
              </a:rPr>
              <a:t>,</a:t>
            </a:r>
          </a:p>
          <a:p>
            <a:pPr algn="ctr"/>
            <a:r>
              <a:rPr lang="fr-FR" sz="4000" dirty="0" smtClean="0">
                <a:latin typeface="Century Gothic" panose="020B0502020202020204" pitchFamily="34" charset="0"/>
              </a:rPr>
              <a:t> </a:t>
            </a:r>
            <a:r>
              <a:rPr lang="fr-FR" sz="4000" dirty="0">
                <a:latin typeface="Century Gothic" panose="020B0502020202020204" pitchFamily="34" charset="0"/>
              </a:rPr>
              <a:t>mais où niche l'hibou ? </a:t>
            </a:r>
            <a:endParaRPr lang="fr-FR" sz="4000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4000" dirty="0" smtClean="0">
                <a:latin typeface="Century Gothic" panose="020B0502020202020204" pitchFamily="34" charset="0"/>
              </a:rPr>
              <a:t>Ni </a:t>
            </a:r>
            <a:r>
              <a:rPr lang="fr-FR" sz="4000" dirty="0">
                <a:latin typeface="Century Gothic" panose="020B0502020202020204" pitchFamily="34" charset="0"/>
              </a:rPr>
              <a:t>haut ni bas ! </a:t>
            </a:r>
            <a:endParaRPr lang="fr-FR" sz="4000" dirty="0"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382" y="5825639"/>
            <a:ext cx="864466" cy="744830"/>
          </a:xfrm>
          <a:prstGeom prst="rect">
            <a:avLst/>
          </a:prstGeom>
        </p:spPr>
      </p:pic>
      <p:sp>
        <p:nvSpPr>
          <p:cNvPr id="10" name="ZoneTexte 9">
            <a:hlinkClick r:id="rId3" action="ppaction://hlinksldjump"/>
          </p:cNvPr>
          <p:cNvSpPr txBox="1"/>
          <p:nvPr/>
        </p:nvSpPr>
        <p:spPr>
          <a:xfrm>
            <a:off x="9940810" y="5448497"/>
            <a:ext cx="2361609" cy="1306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323708"/>
              </a:avLst>
            </a:prstTxWarp>
            <a:spAutoFit/>
          </a:bodyPr>
          <a:lstStyle/>
          <a:p>
            <a:pPr algn="ctr"/>
            <a:r>
              <a:rPr lang="fr-FR" dirty="0" smtClean="0"/>
              <a:t>Retour page d’accueil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4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hlinkClick r:id="rId2" action="ppaction://hlinksldjump"/>
          </p:cNvPr>
          <p:cNvSpPr txBox="1"/>
          <p:nvPr/>
        </p:nvSpPr>
        <p:spPr>
          <a:xfrm>
            <a:off x="10044661" y="5065783"/>
            <a:ext cx="2361609" cy="1306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323708"/>
              </a:avLst>
            </a:prstTxWarp>
            <a:spAutoFit/>
          </a:bodyPr>
          <a:lstStyle/>
          <a:p>
            <a:pPr algn="ctr"/>
            <a:r>
              <a:rPr lang="fr-FR" dirty="0" smtClean="0"/>
              <a:t>Retour page d’accueil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21" y="563302"/>
            <a:ext cx="2618019" cy="2436572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95419" y="194484"/>
            <a:ext cx="1693801" cy="1987242"/>
          </a:xfrm>
          <a:prstGeom prst="roundRect">
            <a:avLst/>
          </a:prstGeom>
          <a:solidFill>
            <a:srgbClr val="EE4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J11</a:t>
            </a:r>
            <a:endParaRPr lang="fr-FR" dirty="0" smtClean="0"/>
          </a:p>
          <a:p>
            <a:pPr algn="ctr"/>
            <a:r>
              <a:rPr lang="fr-FR" dirty="0" smtClean="0"/>
              <a:t>Défi du jour:</a:t>
            </a:r>
          </a:p>
          <a:p>
            <a:pPr algn="ctr"/>
            <a:r>
              <a:rPr lang="fr-FR" dirty="0" smtClean="0"/>
              <a:t>Ne pas s’interrompre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1474" y="2711116"/>
            <a:ext cx="10956758" cy="3834063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Dire ce qu’on préfère à l’école. </a:t>
            </a:r>
          </a:p>
          <a:p>
            <a:pPr algn="ctr"/>
            <a:r>
              <a:rPr lang="fr-FR" sz="3600" dirty="0">
                <a:latin typeface="Century Gothic" panose="020B0502020202020204" pitchFamily="34" charset="0"/>
              </a:rPr>
              <a:t>Chacun devra intervenir au moins une fois sans interrompre un camarade.</a:t>
            </a:r>
          </a:p>
          <a:p>
            <a:r>
              <a:rPr lang="fr-FR" sz="3600" dirty="0" smtClean="0">
                <a:solidFill>
                  <a:srgbClr val="EE42E6"/>
                </a:solidFill>
                <a:latin typeface="Century Gothic" panose="020B0502020202020204" pitchFamily="34" charset="0"/>
              </a:rPr>
              <a:t>- </a:t>
            </a:r>
            <a:r>
              <a:rPr lang="fr-FR" sz="3600" dirty="0" smtClean="0">
                <a:solidFill>
                  <a:srgbClr val="EE42E6"/>
                </a:solidFill>
                <a:latin typeface="Century Gothic" panose="020B0502020202020204" pitchFamily="34" charset="0"/>
              </a:rPr>
              <a:t>Vous devez intervenir sans lever la main</a:t>
            </a:r>
          </a:p>
          <a:p>
            <a:r>
              <a:rPr lang="fr-FR" sz="3600" dirty="0" smtClean="0">
                <a:solidFill>
                  <a:srgbClr val="EE42E6"/>
                </a:solidFill>
                <a:latin typeface="Century Gothic" panose="020B0502020202020204" pitchFamily="34" charset="0"/>
              </a:rPr>
              <a:t>- Vous ne devez jamais couper la parole à un ou une camarade</a:t>
            </a:r>
          </a:p>
          <a:p>
            <a:pPr marL="285750" indent="-285750">
              <a:buFontTx/>
              <a:buChar char="-"/>
            </a:pPr>
            <a:endParaRPr lang="fr-FR" sz="3600" dirty="0">
              <a:latin typeface="Century Gothic" panose="020B0502020202020204" pitchFamily="34" charset="0"/>
            </a:endParaRPr>
          </a:p>
          <a:p>
            <a:r>
              <a:rPr lang="fr-FR" sz="3600" dirty="0" smtClean="0">
                <a:latin typeface="Century Gothic" panose="020B0502020202020204" pitchFamily="34" charset="0"/>
              </a:rPr>
              <a:t>Si vous ne respectez pas la règle, le jeu s’interrompt!</a:t>
            </a:r>
          </a:p>
          <a:p>
            <a:r>
              <a:rPr lang="fr-FR" sz="3600" dirty="0" smtClean="0">
                <a:latin typeface="Century Gothic" panose="020B0502020202020204" pitchFamily="34" charset="0"/>
              </a:rPr>
              <a:t>Notez la durée de votre discussion… </a:t>
            </a:r>
            <a:endParaRPr lang="fr-FR" sz="3600" dirty="0"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931" y="5492727"/>
            <a:ext cx="765070" cy="71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383755" y="3036372"/>
            <a:ext cx="2729162" cy="2341563"/>
            <a:chOff x="4329626" y="3835399"/>
            <a:chExt cx="2729162" cy="2341563"/>
          </a:xfrm>
        </p:grpSpPr>
        <p:grpSp>
          <p:nvGrpSpPr>
            <p:cNvPr id="3" name="Groupe 2"/>
            <p:cNvGrpSpPr/>
            <p:nvPr/>
          </p:nvGrpSpPr>
          <p:grpSpPr>
            <a:xfrm>
              <a:off x="4329626" y="3835399"/>
              <a:ext cx="2729162" cy="2341563"/>
              <a:chOff x="4329626" y="3835399"/>
              <a:chExt cx="2729162" cy="2341563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4754821" y="3835399"/>
                <a:ext cx="1878771" cy="23415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Organigramme : Délai 9"/>
              <p:cNvSpPr/>
              <p:nvPr/>
            </p:nvSpPr>
            <p:spPr>
              <a:xfrm>
                <a:off x="6455604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Organigramme : Délai 10"/>
              <p:cNvSpPr/>
              <p:nvPr/>
            </p:nvSpPr>
            <p:spPr>
              <a:xfrm rot="10800000">
                <a:off x="4329626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Larme 11"/>
              <p:cNvSpPr/>
              <p:nvPr/>
            </p:nvSpPr>
            <p:spPr>
              <a:xfrm rot="5049326">
                <a:off x="4999217" y="4544880"/>
                <a:ext cx="402376" cy="375754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Larme 12"/>
              <p:cNvSpPr/>
              <p:nvPr/>
            </p:nvSpPr>
            <p:spPr>
              <a:xfrm rot="5049326" flipV="1">
                <a:off x="5846015" y="4513468"/>
                <a:ext cx="402376" cy="432683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129869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5892587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Ellipse 3"/>
            <p:cNvSpPr/>
            <p:nvPr/>
          </p:nvSpPr>
          <p:spPr>
            <a:xfrm>
              <a:off x="5269024" y="5033974"/>
              <a:ext cx="723277" cy="1060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Lune 4"/>
            <p:cNvSpPr/>
            <p:nvPr/>
          </p:nvSpPr>
          <p:spPr>
            <a:xfrm rot="4210087">
              <a:off x="5846566" y="4067165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Lune 5"/>
            <p:cNvSpPr/>
            <p:nvPr/>
          </p:nvSpPr>
          <p:spPr>
            <a:xfrm rot="6487635">
              <a:off x="5169833" y="4098533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5558115" y="4948514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5674659" y="4951512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à coins arrondis 15">
            <a:hlinkClick r:id="rId2" action="ppaction://hlinksldjump"/>
          </p:cNvPr>
          <p:cNvSpPr/>
          <p:nvPr/>
        </p:nvSpPr>
        <p:spPr>
          <a:xfrm>
            <a:off x="291841" y="194484"/>
            <a:ext cx="1793633" cy="22599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J12</a:t>
            </a:r>
            <a:endParaRPr lang="fr-FR" dirty="0" smtClean="0"/>
          </a:p>
          <a:p>
            <a:pPr algn="ctr"/>
            <a:r>
              <a:rPr lang="fr-FR" dirty="0" smtClean="0"/>
              <a:t>Défi :</a:t>
            </a:r>
          </a:p>
          <a:p>
            <a:pPr algn="ctr"/>
            <a:r>
              <a:rPr lang="fr-FR" dirty="0" smtClean="0"/>
              <a:t> Corrigez 3 phrases!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715829" y="121707"/>
            <a:ext cx="5305224" cy="27216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Je peux y aller dans la classe de Sylvie?</a:t>
            </a:r>
            <a:endParaRPr lang="fr-FR" sz="4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 rot="1084017">
            <a:off x="8054260" y="1836685"/>
            <a:ext cx="3735991" cy="27216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 fait quoi maintenant?</a:t>
            </a:r>
            <a:endParaRPr lang="fr-FR" sz="4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 rot="20434298">
            <a:off x="301488" y="3574396"/>
            <a:ext cx="3735991" cy="27216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C’est les stylos de la maîtresse.</a:t>
            </a:r>
            <a:endParaRPr lang="fr-FR" sz="4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0504250" y="5596617"/>
            <a:ext cx="1191976" cy="947405"/>
            <a:chOff x="4329626" y="3835399"/>
            <a:chExt cx="2729162" cy="2341563"/>
          </a:xfrm>
        </p:grpSpPr>
        <p:grpSp>
          <p:nvGrpSpPr>
            <p:cNvPr id="21" name="Groupe 20"/>
            <p:cNvGrpSpPr/>
            <p:nvPr/>
          </p:nvGrpSpPr>
          <p:grpSpPr>
            <a:xfrm>
              <a:off x="4329626" y="3835399"/>
              <a:ext cx="2729162" cy="2341563"/>
              <a:chOff x="4329626" y="3835399"/>
              <a:chExt cx="2729162" cy="2341563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4754821" y="3835399"/>
                <a:ext cx="1878771" cy="23415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Organigramme : Délai 27"/>
              <p:cNvSpPr/>
              <p:nvPr/>
            </p:nvSpPr>
            <p:spPr>
              <a:xfrm>
                <a:off x="6455604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Organigramme : Délai 28"/>
              <p:cNvSpPr/>
              <p:nvPr/>
            </p:nvSpPr>
            <p:spPr>
              <a:xfrm rot="10800000">
                <a:off x="4329626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Larme 29"/>
              <p:cNvSpPr/>
              <p:nvPr/>
            </p:nvSpPr>
            <p:spPr>
              <a:xfrm rot="5049326">
                <a:off x="4999217" y="4544880"/>
                <a:ext cx="402376" cy="375754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Larme 30"/>
              <p:cNvSpPr/>
              <p:nvPr/>
            </p:nvSpPr>
            <p:spPr>
              <a:xfrm rot="5049326" flipV="1">
                <a:off x="5846015" y="4513468"/>
                <a:ext cx="402376" cy="432683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5129869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5892587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Ellipse 21"/>
            <p:cNvSpPr/>
            <p:nvPr/>
          </p:nvSpPr>
          <p:spPr>
            <a:xfrm>
              <a:off x="5269024" y="5033974"/>
              <a:ext cx="723277" cy="1060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Lune 22"/>
            <p:cNvSpPr/>
            <p:nvPr/>
          </p:nvSpPr>
          <p:spPr>
            <a:xfrm rot="4210087">
              <a:off x="5846566" y="4067165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Lune 23"/>
            <p:cNvSpPr/>
            <p:nvPr/>
          </p:nvSpPr>
          <p:spPr>
            <a:xfrm rot="6487635">
              <a:off x="5169833" y="4098533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558115" y="4948514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674659" y="4951512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ZoneTexte 33">
            <a:hlinkClick r:id="rId3" action="ppaction://hlinksldjump"/>
          </p:cNvPr>
          <p:cNvSpPr txBox="1"/>
          <p:nvPr/>
        </p:nvSpPr>
        <p:spPr>
          <a:xfrm>
            <a:off x="9919434" y="5417092"/>
            <a:ext cx="2361609" cy="1306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323708"/>
              </a:avLst>
            </a:prstTxWarp>
            <a:spAutoFit/>
          </a:bodyPr>
          <a:lstStyle/>
          <a:p>
            <a:pPr algn="ctr"/>
            <a:r>
              <a:rPr lang="fr-FR" dirty="0" smtClean="0"/>
              <a:t>Retour page d’accueil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4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938080" y="1029075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6474" y="125687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2800" dirty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899980" y="2553601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89834" y="2655353"/>
            <a:ext cx="5322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2800" dirty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99980" y="4167720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78818" y="4610960"/>
            <a:ext cx="5595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2800" dirty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53" y="1236586"/>
            <a:ext cx="951058" cy="634039"/>
          </a:xfrm>
          <a:prstGeom prst="rect">
            <a:avLst/>
          </a:prstGeom>
        </p:spPr>
      </p:pic>
      <p:pic>
        <p:nvPicPr>
          <p:cNvPr id="22" name="Imag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38" y="2769773"/>
            <a:ext cx="951058" cy="634039"/>
          </a:xfrm>
          <a:prstGeom prst="rect">
            <a:avLst/>
          </a:prstGeom>
        </p:spPr>
      </p:pic>
      <p:pic>
        <p:nvPicPr>
          <p:cNvPr id="23" name="Image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38" y="4383892"/>
            <a:ext cx="951058" cy="634039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385011" y="224588"/>
            <a:ext cx="2021305" cy="33848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J13</a:t>
            </a:r>
            <a:endParaRPr lang="fr-FR" sz="2400" dirty="0" smtClean="0"/>
          </a:p>
          <a:p>
            <a:pPr algn="ctr"/>
            <a:r>
              <a:rPr lang="fr-FR" sz="2400" dirty="0" smtClean="0"/>
              <a:t>Défi.</a:t>
            </a:r>
          </a:p>
          <a:p>
            <a:pPr algn="ctr"/>
            <a:r>
              <a:rPr lang="fr-FR" sz="2400" dirty="0" smtClean="0"/>
              <a:t>Écoutez bien pour répondre aux</a:t>
            </a:r>
          </a:p>
          <a:p>
            <a:pPr algn="ctr"/>
            <a:r>
              <a:rPr lang="fr-FR" sz="2400" dirty="0" smtClean="0"/>
              <a:t>3 </a:t>
            </a:r>
            <a:r>
              <a:rPr lang="fr-FR" sz="2400" dirty="0" smtClean="0"/>
              <a:t>charades.</a:t>
            </a:r>
            <a:endParaRPr lang="fr-FR" sz="24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9621044" y="5017931"/>
            <a:ext cx="2361609" cy="1434793"/>
            <a:chOff x="8877593" y="4491789"/>
            <a:chExt cx="2361609" cy="1434793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27" name="ZoneTexte 26">
              <a:hlinkClick r:id="rId1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d’accueil</a:t>
              </a:r>
              <a:endParaRPr lang="fr-FR" dirty="0"/>
            </a:p>
          </p:txBody>
        </p:sp>
      </p:grpSp>
      <p:pic>
        <p:nvPicPr>
          <p:cNvPr id="11" name="charad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38430" y="1198062"/>
            <a:ext cx="609600" cy="609600"/>
          </a:xfrm>
          <a:prstGeom prst="rect">
            <a:avLst/>
          </a:prstGeom>
        </p:spPr>
      </p:pic>
      <p:pic>
        <p:nvPicPr>
          <p:cNvPr id="12" name="charade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76530" y="2662576"/>
            <a:ext cx="609600" cy="609600"/>
          </a:xfrm>
          <a:prstGeom prst="rect">
            <a:avLst/>
          </a:prstGeom>
        </p:spPr>
      </p:pic>
      <p:pic>
        <p:nvPicPr>
          <p:cNvPr id="13" name="charade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69643" y="4516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3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00626" y="175363"/>
            <a:ext cx="11486366" cy="4316425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01423" y="293701"/>
            <a:ext cx="109851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ury Gothic" panose="020B0502020202020204" pitchFamily="34" charset="0"/>
              </a:rPr>
              <a:t>Mon premier aime le </a:t>
            </a:r>
            <a:r>
              <a:rPr lang="fr-FR" sz="4400" dirty="0" smtClean="0">
                <a:latin typeface="Century Gothic" panose="020B0502020202020204" pitchFamily="34" charset="0"/>
              </a:rPr>
              <a:t>lait.</a:t>
            </a:r>
            <a:r>
              <a:rPr lang="fr-FR" sz="4400" dirty="0">
                <a:latin typeface="Century Gothic" panose="020B0502020202020204" pitchFamily="34" charset="0"/>
              </a:rPr>
              <a:t/>
            </a:r>
            <a:br>
              <a:rPr lang="fr-FR" sz="4400" dirty="0">
                <a:latin typeface="Century Gothic" panose="020B0502020202020204" pitchFamily="34" charset="0"/>
              </a:rPr>
            </a:br>
            <a:r>
              <a:rPr lang="fr-FR" sz="4400" dirty="0">
                <a:latin typeface="Century Gothic" panose="020B0502020202020204" pitchFamily="34" charset="0"/>
              </a:rPr>
              <a:t>Mon deuxième est le contraire de </a:t>
            </a:r>
            <a:r>
              <a:rPr lang="fr-FR" sz="4400" dirty="0" smtClean="0">
                <a:latin typeface="Century Gothic" panose="020B0502020202020204" pitchFamily="34" charset="0"/>
              </a:rPr>
              <a:t>tard.</a:t>
            </a:r>
            <a:r>
              <a:rPr lang="fr-FR" sz="4400" dirty="0">
                <a:latin typeface="Century Gothic" panose="020B0502020202020204" pitchFamily="34" charset="0"/>
              </a:rPr>
              <a:t/>
            </a:r>
            <a:br>
              <a:rPr lang="fr-FR" sz="4400" dirty="0">
                <a:latin typeface="Century Gothic" panose="020B0502020202020204" pitchFamily="34" charset="0"/>
              </a:rPr>
            </a:br>
            <a:r>
              <a:rPr lang="fr-FR" sz="4400" dirty="0">
                <a:latin typeface="Century Gothic" panose="020B0502020202020204" pitchFamily="34" charset="0"/>
              </a:rPr>
              <a:t>Mon tout est un </a:t>
            </a:r>
            <a:r>
              <a:rPr lang="fr-FR" sz="4400" dirty="0" smtClean="0">
                <a:latin typeface="Century Gothic" panose="020B0502020202020204" pitchFamily="34" charset="0"/>
              </a:rPr>
              <a:t>grand bâtiment.</a:t>
            </a:r>
            <a:endParaRPr lang="fr-FR" sz="4400" dirty="0">
              <a:latin typeface="Century Gothic" panose="020B0502020202020204" pitchFamily="34" charset="0"/>
            </a:endParaRPr>
          </a:p>
          <a:p>
            <a:r>
              <a:rPr lang="fr-FR" sz="4400" dirty="0">
                <a:latin typeface="Century Gothic" panose="020B0502020202020204" pitchFamily="34" charset="0"/>
              </a:rPr>
              <a:t>Qui suis-je ? </a:t>
            </a:r>
            <a:endParaRPr lang="fr-FR" sz="4400" dirty="0" smtClean="0">
              <a:latin typeface="Century Gothic" panose="020B0502020202020204" pitchFamily="34" charset="0"/>
            </a:endParaRPr>
          </a:p>
          <a:p>
            <a:endParaRPr lang="fr-FR" sz="4400" dirty="0" smtClean="0">
              <a:latin typeface="Century Gothic" panose="020B0502020202020204" pitchFamily="34" charset="0"/>
            </a:endParaRPr>
          </a:p>
          <a:p>
            <a:r>
              <a:rPr lang="fr-FR" sz="4400" b="1" i="1" dirty="0" smtClean="0">
                <a:latin typeface="Century Gothic" panose="020B0502020202020204" pitchFamily="34" charset="0"/>
              </a:rPr>
              <a:t>(chat – tôt </a:t>
            </a:r>
            <a:r>
              <a:rPr lang="fr-FR" sz="4400" b="1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château</a:t>
            </a:r>
            <a:r>
              <a:rPr lang="fr-FR" sz="4400" b="1" i="1" dirty="0" smtClean="0">
                <a:latin typeface="Century Gothic" panose="020B0502020202020204" pitchFamily="34" charset="0"/>
              </a:rPr>
              <a:t>)</a:t>
            </a:r>
            <a:endParaRPr lang="fr-FR" sz="5400" b="1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9691785" y="5017882"/>
            <a:ext cx="2361609" cy="1434793"/>
            <a:chOff x="8877593" y="4491789"/>
            <a:chExt cx="2361609" cy="14347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4" name="ZoneTexte 13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8461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50312" y="336883"/>
            <a:ext cx="10784910" cy="4783222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00834" y="461862"/>
            <a:ext cx="112859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latin typeface="Century Gothic" panose="020B0502020202020204" pitchFamily="34" charset="0"/>
              </a:rPr>
              <a:t>Mon premier </a:t>
            </a:r>
            <a:r>
              <a:rPr lang="fr-FR" sz="4000" dirty="0" smtClean="0">
                <a:latin typeface="Century Gothic" panose="020B0502020202020204" pitchFamily="34" charset="0"/>
              </a:rPr>
              <a:t>fait prout.</a:t>
            </a:r>
            <a:r>
              <a:rPr lang="fr-FR" sz="4000" dirty="0">
                <a:latin typeface="Century Gothic" panose="020B0502020202020204" pitchFamily="34" charset="0"/>
              </a:rPr>
              <a:t/>
            </a:r>
            <a:br>
              <a:rPr lang="fr-FR" sz="4000" dirty="0">
                <a:latin typeface="Century Gothic" panose="020B0502020202020204" pitchFamily="34" charset="0"/>
              </a:rPr>
            </a:br>
            <a:r>
              <a:rPr lang="fr-FR" sz="4000" dirty="0" smtClean="0">
                <a:latin typeface="Century Gothic" panose="020B0502020202020204" pitchFamily="34" charset="0"/>
              </a:rPr>
              <a:t>Mon deuxième est douillet.</a:t>
            </a:r>
            <a:r>
              <a:rPr lang="fr-FR" sz="4000" dirty="0">
                <a:latin typeface="Century Gothic" panose="020B0502020202020204" pitchFamily="34" charset="0"/>
              </a:rPr>
              <a:t/>
            </a:r>
            <a:br>
              <a:rPr lang="fr-FR" sz="4000" dirty="0">
                <a:latin typeface="Century Gothic" panose="020B0502020202020204" pitchFamily="34" charset="0"/>
              </a:rPr>
            </a:br>
            <a:r>
              <a:rPr lang="fr-FR" sz="4000" dirty="0">
                <a:latin typeface="Century Gothic" panose="020B0502020202020204" pitchFamily="34" charset="0"/>
              </a:rPr>
              <a:t>Mon troisième </a:t>
            </a:r>
            <a:r>
              <a:rPr lang="fr-FR" sz="4000" dirty="0" smtClean="0">
                <a:latin typeface="Century Gothic" panose="020B0502020202020204" pitchFamily="34" charset="0"/>
              </a:rPr>
              <a:t>est une ville de Normandie.</a:t>
            </a:r>
          </a:p>
          <a:p>
            <a:r>
              <a:rPr lang="fr-FR" sz="4000" dirty="0" smtClean="0">
                <a:latin typeface="Century Gothic" panose="020B0502020202020204" pitchFamily="34" charset="0"/>
              </a:rPr>
              <a:t>Mon </a:t>
            </a:r>
            <a:r>
              <a:rPr lang="fr-FR" sz="4000" dirty="0">
                <a:latin typeface="Century Gothic" panose="020B0502020202020204" pitchFamily="34" charset="0"/>
              </a:rPr>
              <a:t>tout est </a:t>
            </a:r>
            <a:r>
              <a:rPr lang="fr-FR" sz="4000" dirty="0" smtClean="0">
                <a:latin typeface="Century Gothic" panose="020B0502020202020204" pitchFamily="34" charset="0"/>
              </a:rPr>
              <a:t>un grand oiseau.</a:t>
            </a:r>
          </a:p>
          <a:p>
            <a:r>
              <a:rPr lang="fr-FR" sz="4000" dirty="0" smtClean="0">
                <a:latin typeface="Century Gothic" panose="020B0502020202020204" pitchFamily="34" charset="0"/>
              </a:rPr>
              <a:t>Qui </a:t>
            </a:r>
            <a:r>
              <a:rPr lang="fr-FR" sz="4000" dirty="0">
                <a:latin typeface="Century Gothic" panose="020B0502020202020204" pitchFamily="34" charset="0"/>
              </a:rPr>
              <a:t>suis-je ? </a:t>
            </a:r>
            <a:endParaRPr lang="fr-FR" sz="4000" dirty="0" smtClean="0">
              <a:latin typeface="Century Gothic" panose="020B0502020202020204" pitchFamily="34" charset="0"/>
            </a:endParaRPr>
          </a:p>
          <a:p>
            <a:endParaRPr lang="fr-FR" sz="4000" dirty="0">
              <a:latin typeface="Century Gothic" panose="020B0502020202020204" pitchFamily="34" charset="0"/>
            </a:endParaRPr>
          </a:p>
          <a:p>
            <a:r>
              <a:rPr lang="fr-FR" sz="4000" b="1" i="1" dirty="0" smtClean="0">
                <a:latin typeface="Century Gothic" panose="020B0502020202020204" pitchFamily="34" charset="0"/>
              </a:rPr>
              <a:t>(pet – lit – Caen </a:t>
            </a:r>
            <a:r>
              <a:rPr lang="fr-FR" sz="4000" b="1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fr-FR" sz="4000" b="1" i="1" dirty="0" smtClean="0">
                <a:latin typeface="Century Gothic" panose="020B0502020202020204" pitchFamily="34" charset="0"/>
              </a:rPr>
              <a:t>un pélican)</a:t>
            </a:r>
            <a:endParaRPr lang="fr-FR" sz="3200" b="1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9830391" y="4991768"/>
            <a:ext cx="2361609" cy="1434793"/>
            <a:chOff x="8877593" y="4491789"/>
            <a:chExt cx="2361609" cy="14347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4" name="ZoneTexte 13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7204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62262" y="130367"/>
            <a:ext cx="11662516" cy="4245193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51685" y="228271"/>
            <a:ext cx="108344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Century Gothic" panose="020B0502020202020204" pitchFamily="34" charset="0"/>
              </a:rPr>
              <a:t>Mon premier est le contraire de haut.</a:t>
            </a:r>
            <a:br>
              <a:rPr lang="fr-FR" sz="3600" dirty="0">
                <a:latin typeface="Century Gothic" panose="020B0502020202020204" pitchFamily="34" charset="0"/>
              </a:rPr>
            </a:br>
            <a:r>
              <a:rPr lang="fr-FR" sz="3600" dirty="0">
                <a:latin typeface="Century Gothic" panose="020B0502020202020204" pitchFamily="34" charset="0"/>
              </a:rPr>
              <a:t>Mon deuxième est le contraire de rapide.</a:t>
            </a:r>
            <a:br>
              <a:rPr lang="fr-FR" sz="3600" dirty="0">
                <a:latin typeface="Century Gothic" panose="020B0502020202020204" pitchFamily="34" charset="0"/>
              </a:rPr>
            </a:br>
            <a:r>
              <a:rPr lang="fr-FR" sz="3600" dirty="0">
                <a:latin typeface="Century Gothic" panose="020B0502020202020204" pitchFamily="34" charset="0"/>
              </a:rPr>
              <a:t>Mon troisième est le contraire de matin.</a:t>
            </a:r>
          </a:p>
          <a:p>
            <a:r>
              <a:rPr lang="fr-FR" sz="3600" dirty="0">
                <a:latin typeface="Century Gothic" panose="020B0502020202020204" pitchFamily="34" charset="0"/>
              </a:rPr>
              <a:t>Mon tout se trouve dans le jardin.</a:t>
            </a:r>
          </a:p>
          <a:p>
            <a:r>
              <a:rPr lang="fr-FR" sz="3600" dirty="0">
                <a:latin typeface="Century Gothic" panose="020B0502020202020204" pitchFamily="34" charset="0"/>
              </a:rPr>
              <a:t>Qui suis-je?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9830391" y="4940968"/>
            <a:ext cx="2361609" cy="1434793"/>
            <a:chOff x="8877593" y="4491789"/>
            <a:chExt cx="2361609" cy="14347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4" name="ZoneTexte 13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502290" y="3306560"/>
            <a:ext cx="7135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dirty="0">
                <a:latin typeface="Century Gothic" panose="020B0502020202020204" pitchFamily="34" charset="0"/>
              </a:rPr>
              <a:t>(</a:t>
            </a:r>
            <a:r>
              <a:rPr lang="fr-FR" sz="3200" b="1" i="1" dirty="0" smtClean="0">
                <a:latin typeface="Century Gothic" panose="020B0502020202020204" pitchFamily="34" charset="0"/>
              </a:rPr>
              <a:t>bas – lent – soir</a:t>
            </a:r>
            <a:r>
              <a:rPr lang="fr-FR" sz="3200" b="1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une balançoire </a:t>
            </a:r>
            <a:r>
              <a:rPr lang="fr-FR" sz="3200" b="1" i="1" dirty="0" smtClean="0">
                <a:latin typeface="Century Gothic" panose="020B0502020202020204" pitchFamily="34" charset="0"/>
              </a:rPr>
              <a:t>)</a:t>
            </a:r>
            <a:endParaRPr lang="fr-FR" sz="3200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hlinkClick r:id="rId2" action="ppaction://hlinksldjump"/>
          </p:cNvPr>
          <p:cNvSpPr txBox="1"/>
          <p:nvPr/>
        </p:nvSpPr>
        <p:spPr>
          <a:xfrm>
            <a:off x="9940810" y="5448497"/>
            <a:ext cx="2361609" cy="1306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323708"/>
              </a:avLst>
            </a:prstTxWarp>
            <a:spAutoFit/>
          </a:bodyPr>
          <a:lstStyle/>
          <a:p>
            <a:pPr algn="ctr"/>
            <a:r>
              <a:rPr lang="fr-FR" dirty="0" smtClean="0"/>
              <a:t>Retour page d’accueil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72" y="370795"/>
            <a:ext cx="2865177" cy="2468657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68687" y="162400"/>
            <a:ext cx="1547446" cy="17021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J14</a:t>
            </a:r>
            <a:endParaRPr lang="fr-FR" dirty="0" smtClean="0"/>
          </a:p>
          <a:p>
            <a:pPr algn="ctr"/>
            <a:r>
              <a:rPr lang="fr-FR" dirty="0" smtClean="0"/>
              <a:t>Dire sans hésitations ce virelangue</a:t>
            </a:r>
          </a:p>
        </p:txBody>
      </p:sp>
      <p:pic>
        <p:nvPicPr>
          <p:cNvPr id="8" name="Imag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382" y="5825639"/>
            <a:ext cx="864466" cy="7448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56212" y="2466969"/>
            <a:ext cx="1009763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4000" dirty="0">
              <a:latin typeface="Century Gothic" panose="020B0502020202020204" pitchFamily="34" charset="0"/>
            </a:endParaRPr>
          </a:p>
          <a:p>
            <a:r>
              <a:rPr lang="it-IT" sz="4000" dirty="0">
                <a:latin typeface="Century Gothic" panose="020B0502020202020204" pitchFamily="34" charset="0"/>
              </a:rPr>
              <a:t>Mardi matin, ma mère mange </a:t>
            </a:r>
          </a:p>
          <a:p>
            <a:r>
              <a:rPr lang="fr-FR" sz="4000" dirty="0">
                <a:latin typeface="Century Gothic" panose="020B0502020202020204" pitchFamily="34" charset="0"/>
              </a:rPr>
              <a:t>malicieusement mes myrtilles mûres, </a:t>
            </a:r>
          </a:p>
          <a:p>
            <a:r>
              <a:rPr lang="fr-FR" sz="4000" dirty="0">
                <a:latin typeface="Century Gothic" panose="020B0502020202020204" pitchFamily="34" charset="0"/>
              </a:rPr>
              <a:t>mes meilleures mandarines, même mes </a:t>
            </a:r>
          </a:p>
          <a:p>
            <a:r>
              <a:rPr lang="fr-FR" sz="4000" dirty="0">
                <a:latin typeface="Century Gothic" panose="020B0502020202020204" pitchFamily="34" charset="0"/>
              </a:rPr>
              <a:t>mignonnes madeleines moelleuses. </a:t>
            </a:r>
            <a:endParaRPr lang="fr-FR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21" y="563302"/>
            <a:ext cx="2618019" cy="2436572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95419" y="194484"/>
            <a:ext cx="1693801" cy="1987242"/>
          </a:xfrm>
          <a:prstGeom prst="roundRect">
            <a:avLst/>
          </a:prstGeom>
          <a:solidFill>
            <a:srgbClr val="EE4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J15</a:t>
            </a:r>
            <a:endParaRPr lang="fr-FR" dirty="0" smtClean="0"/>
          </a:p>
          <a:p>
            <a:pPr algn="ctr"/>
            <a:r>
              <a:rPr lang="fr-FR" dirty="0" smtClean="0"/>
              <a:t>Défi du jour:</a:t>
            </a:r>
          </a:p>
          <a:p>
            <a:pPr algn="ctr"/>
            <a:r>
              <a:rPr lang="fr-FR" dirty="0" smtClean="0"/>
              <a:t>Ne pas s’interrompre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1474" y="2711116"/>
            <a:ext cx="10956758" cy="3834063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Décrire une œuvre d’art</a:t>
            </a:r>
            <a:r>
              <a:rPr lang="fr-FR" sz="3600" dirty="0" smtClean="0">
                <a:latin typeface="Century Gothic" panose="020B0502020202020204" pitchFamily="34" charset="0"/>
                <a:hlinkClick r:id="rId3" action="ppaction://hlinksldjump"/>
              </a:rPr>
              <a:t>.(ici) </a:t>
            </a:r>
            <a:endParaRPr lang="fr-FR" sz="3600" dirty="0">
              <a:latin typeface="Century Gothic" panose="020B0502020202020204" pitchFamily="34" charset="0"/>
            </a:endParaRPr>
          </a:p>
          <a:p>
            <a:pPr algn="ctr"/>
            <a:r>
              <a:rPr lang="fr-FR" sz="3600" dirty="0">
                <a:latin typeface="Century Gothic" panose="020B0502020202020204" pitchFamily="34" charset="0"/>
              </a:rPr>
              <a:t>Chacun devra intervenir au moins une fois sans interrompre un camarade. </a:t>
            </a:r>
            <a:endParaRPr lang="fr-FR" sz="3600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3600" dirty="0" smtClean="0">
                <a:solidFill>
                  <a:srgbClr val="EE42E6"/>
                </a:solidFill>
                <a:latin typeface="Century Gothic" panose="020B0502020202020204" pitchFamily="34" charset="0"/>
              </a:rPr>
              <a:t>- </a:t>
            </a:r>
            <a:r>
              <a:rPr lang="fr-FR" sz="3600" dirty="0" smtClean="0">
                <a:solidFill>
                  <a:srgbClr val="EE42E6"/>
                </a:solidFill>
                <a:latin typeface="Century Gothic" panose="020B0502020202020204" pitchFamily="34" charset="0"/>
              </a:rPr>
              <a:t>Vous devez intervenir sans lever la main</a:t>
            </a:r>
          </a:p>
          <a:p>
            <a:r>
              <a:rPr lang="fr-FR" sz="3600" dirty="0" smtClean="0">
                <a:solidFill>
                  <a:srgbClr val="EE42E6"/>
                </a:solidFill>
                <a:latin typeface="Century Gothic" panose="020B0502020202020204" pitchFamily="34" charset="0"/>
              </a:rPr>
              <a:t>- Vous ne devez jamais couper la parole à un ou une camarade</a:t>
            </a:r>
          </a:p>
          <a:p>
            <a:pPr marL="285750" indent="-285750">
              <a:buFontTx/>
              <a:buChar char="-"/>
            </a:pPr>
            <a:endParaRPr lang="fr-FR" sz="3600" dirty="0">
              <a:latin typeface="Century Gothic" panose="020B0502020202020204" pitchFamily="34" charset="0"/>
            </a:endParaRPr>
          </a:p>
          <a:p>
            <a:r>
              <a:rPr lang="fr-FR" sz="3600" dirty="0" smtClean="0">
                <a:latin typeface="Century Gothic" panose="020B0502020202020204" pitchFamily="34" charset="0"/>
              </a:rPr>
              <a:t>Si vous ne respectez pas la règle, le jeu s’interrompt!</a:t>
            </a:r>
          </a:p>
          <a:p>
            <a:r>
              <a:rPr lang="fr-FR" sz="3600" dirty="0" smtClean="0">
                <a:latin typeface="Century Gothic" panose="020B0502020202020204" pitchFamily="34" charset="0"/>
              </a:rPr>
              <a:t>Notez la durée de votre discussion… </a:t>
            </a:r>
            <a:endParaRPr lang="fr-FR" sz="3600" dirty="0">
              <a:latin typeface="Century Gothic" panose="020B0502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0044661" y="5030421"/>
            <a:ext cx="2361609" cy="1306456"/>
            <a:chOff x="10044661" y="5030421"/>
            <a:chExt cx="2361609" cy="1306456"/>
          </a:xfrm>
        </p:grpSpPr>
        <p:sp>
          <p:nvSpPr>
            <p:cNvPr id="7" name="ZoneTexte 6">
              <a:hlinkClick r:id="rId4" action="ppaction://hlinksldjump"/>
            </p:cNvPr>
            <p:cNvSpPr txBox="1"/>
            <p:nvPr/>
          </p:nvSpPr>
          <p:spPr>
            <a:xfrm>
              <a:off x="10044661" y="5030421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d’accueil</a:t>
              </a:r>
              <a:endParaRPr lang="fr-FR" dirty="0"/>
            </a:p>
          </p:txBody>
        </p:sp>
        <p:pic>
          <p:nvPicPr>
            <p:cNvPr id="5" name="Image 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2931" y="5492727"/>
              <a:ext cx="765070" cy="712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57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39" y="0"/>
            <a:ext cx="5826722" cy="6858000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10044661" y="5195521"/>
            <a:ext cx="2361609" cy="1306456"/>
            <a:chOff x="10044661" y="5195521"/>
            <a:chExt cx="2361609" cy="1306456"/>
          </a:xfrm>
        </p:grpSpPr>
        <p:sp>
          <p:nvSpPr>
            <p:cNvPr id="6" name="ZoneTexte 5">
              <a:hlinkClick r:id="rId3" action="ppaction://hlinksldjump"/>
            </p:cNvPr>
            <p:cNvSpPr txBox="1"/>
            <p:nvPr/>
          </p:nvSpPr>
          <p:spPr>
            <a:xfrm>
              <a:off x="10044661" y="5195521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d’accueil</a:t>
              </a:r>
              <a:endParaRPr lang="fr-FR" dirty="0"/>
            </a:p>
          </p:txBody>
        </p:sp>
        <p:pic>
          <p:nvPicPr>
            <p:cNvPr id="7" name="Image 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2931" y="5492727"/>
              <a:ext cx="765070" cy="712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46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4562" y="910489"/>
            <a:ext cx="60853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 est le pain préféré du magicien </a:t>
            </a:r>
            <a:r>
              <a:rPr lang="fr-FR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fr-FR" sz="3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fr-FR" sz="3200" b="1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32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baguette)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790696" y="795159"/>
            <a:ext cx="7267703" cy="247743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8877593" y="4491789"/>
            <a:ext cx="2361609" cy="1434793"/>
            <a:chOff x="8877593" y="4491789"/>
            <a:chExt cx="2361609" cy="143479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1" name="ZoneTexte 10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6347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383755" y="3036372"/>
            <a:ext cx="2729162" cy="2341563"/>
            <a:chOff x="4329626" y="3835399"/>
            <a:chExt cx="2729162" cy="2341563"/>
          </a:xfrm>
        </p:grpSpPr>
        <p:grpSp>
          <p:nvGrpSpPr>
            <p:cNvPr id="3" name="Groupe 2"/>
            <p:cNvGrpSpPr/>
            <p:nvPr/>
          </p:nvGrpSpPr>
          <p:grpSpPr>
            <a:xfrm>
              <a:off x="4329626" y="3835399"/>
              <a:ext cx="2729162" cy="2341563"/>
              <a:chOff x="4329626" y="3835399"/>
              <a:chExt cx="2729162" cy="2341563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4754821" y="3835399"/>
                <a:ext cx="1878771" cy="23415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Organigramme : Délai 9"/>
              <p:cNvSpPr/>
              <p:nvPr/>
            </p:nvSpPr>
            <p:spPr>
              <a:xfrm>
                <a:off x="6455604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Organigramme : Délai 10"/>
              <p:cNvSpPr/>
              <p:nvPr/>
            </p:nvSpPr>
            <p:spPr>
              <a:xfrm rot="10800000">
                <a:off x="4329626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Larme 11"/>
              <p:cNvSpPr/>
              <p:nvPr/>
            </p:nvSpPr>
            <p:spPr>
              <a:xfrm rot="5049326">
                <a:off x="4999217" y="4544880"/>
                <a:ext cx="402376" cy="375754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Larme 12"/>
              <p:cNvSpPr/>
              <p:nvPr/>
            </p:nvSpPr>
            <p:spPr>
              <a:xfrm rot="5049326" flipV="1">
                <a:off x="5846015" y="4513468"/>
                <a:ext cx="402376" cy="432683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129869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5892587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Ellipse 3"/>
            <p:cNvSpPr/>
            <p:nvPr/>
          </p:nvSpPr>
          <p:spPr>
            <a:xfrm>
              <a:off x="5269024" y="5033974"/>
              <a:ext cx="723277" cy="1060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Lune 4"/>
            <p:cNvSpPr/>
            <p:nvPr/>
          </p:nvSpPr>
          <p:spPr>
            <a:xfrm rot="4210087">
              <a:off x="5846566" y="4067165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Lune 5"/>
            <p:cNvSpPr/>
            <p:nvPr/>
          </p:nvSpPr>
          <p:spPr>
            <a:xfrm rot="6487635">
              <a:off x="5169833" y="4098533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5558115" y="4948514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5674659" y="4951512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à coins arrondis 15">
            <a:hlinkClick r:id="rId2" action="ppaction://hlinksldjump"/>
          </p:cNvPr>
          <p:cNvSpPr/>
          <p:nvPr/>
        </p:nvSpPr>
        <p:spPr>
          <a:xfrm>
            <a:off x="291841" y="194484"/>
            <a:ext cx="1793633" cy="22599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J16</a:t>
            </a:r>
            <a:endParaRPr lang="fr-FR" dirty="0" smtClean="0"/>
          </a:p>
          <a:p>
            <a:pPr algn="ctr"/>
            <a:r>
              <a:rPr lang="fr-FR" dirty="0" smtClean="0"/>
              <a:t>Défi :</a:t>
            </a:r>
          </a:p>
          <a:p>
            <a:pPr algn="ctr"/>
            <a:r>
              <a:rPr lang="fr-FR" dirty="0" smtClean="0"/>
              <a:t> Corrigez 3 phrases!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807374" y="94773"/>
            <a:ext cx="4116507" cy="27216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Tu vas pas à la piscine.</a:t>
            </a:r>
            <a:endParaRPr lang="fr-FR" sz="4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 rot="1084017">
            <a:off x="8047892" y="1876742"/>
            <a:ext cx="3994316" cy="27216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C’est la maison à César.</a:t>
            </a:r>
            <a:endParaRPr lang="fr-FR" sz="4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 rot="20434298">
            <a:off x="324694" y="2946893"/>
            <a:ext cx="3994316" cy="3360669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 j’aurais de l’argent, j’achèterais une belle maison.</a:t>
            </a:r>
            <a:endParaRPr lang="fr-FR" sz="4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0504250" y="5596617"/>
            <a:ext cx="1191976" cy="947405"/>
            <a:chOff x="4329626" y="3835399"/>
            <a:chExt cx="2729162" cy="2341563"/>
          </a:xfrm>
        </p:grpSpPr>
        <p:grpSp>
          <p:nvGrpSpPr>
            <p:cNvPr id="21" name="Groupe 20"/>
            <p:cNvGrpSpPr/>
            <p:nvPr/>
          </p:nvGrpSpPr>
          <p:grpSpPr>
            <a:xfrm>
              <a:off x="4329626" y="3835399"/>
              <a:ext cx="2729162" cy="2341563"/>
              <a:chOff x="4329626" y="3835399"/>
              <a:chExt cx="2729162" cy="2341563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4754821" y="3835399"/>
                <a:ext cx="1878771" cy="23415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Organigramme : Délai 27"/>
              <p:cNvSpPr/>
              <p:nvPr/>
            </p:nvSpPr>
            <p:spPr>
              <a:xfrm>
                <a:off x="6455604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Organigramme : Délai 28"/>
              <p:cNvSpPr/>
              <p:nvPr/>
            </p:nvSpPr>
            <p:spPr>
              <a:xfrm rot="10800000">
                <a:off x="4329626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Larme 29"/>
              <p:cNvSpPr/>
              <p:nvPr/>
            </p:nvSpPr>
            <p:spPr>
              <a:xfrm rot="5049326">
                <a:off x="4999217" y="4544880"/>
                <a:ext cx="402376" cy="375754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Larme 30"/>
              <p:cNvSpPr/>
              <p:nvPr/>
            </p:nvSpPr>
            <p:spPr>
              <a:xfrm rot="5049326" flipV="1">
                <a:off x="5846015" y="4513468"/>
                <a:ext cx="402376" cy="432683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5129869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5892587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Ellipse 21"/>
            <p:cNvSpPr/>
            <p:nvPr/>
          </p:nvSpPr>
          <p:spPr>
            <a:xfrm>
              <a:off x="5269024" y="5033974"/>
              <a:ext cx="723277" cy="1060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Lune 22"/>
            <p:cNvSpPr/>
            <p:nvPr/>
          </p:nvSpPr>
          <p:spPr>
            <a:xfrm rot="4210087">
              <a:off x="5846566" y="4067165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Lune 23"/>
            <p:cNvSpPr/>
            <p:nvPr/>
          </p:nvSpPr>
          <p:spPr>
            <a:xfrm rot="6487635">
              <a:off x="5169833" y="4098533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558115" y="4948514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674659" y="4951512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ZoneTexte 33">
            <a:hlinkClick r:id="rId3" action="ppaction://hlinksldjump"/>
          </p:cNvPr>
          <p:cNvSpPr txBox="1"/>
          <p:nvPr/>
        </p:nvSpPr>
        <p:spPr>
          <a:xfrm>
            <a:off x="9919434" y="5417092"/>
            <a:ext cx="2361609" cy="1306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323708"/>
              </a:avLst>
            </a:prstTxWarp>
            <a:spAutoFit/>
          </a:bodyPr>
          <a:lstStyle/>
          <a:p>
            <a:pPr algn="ctr"/>
            <a:r>
              <a:rPr lang="fr-FR" dirty="0" smtClean="0"/>
              <a:t>Retour page d’accueil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1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938080" y="1029075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6474" y="125687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2800" dirty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899980" y="2553601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89834" y="2655353"/>
            <a:ext cx="5322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2800" dirty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899980" y="4167720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99980" y="4439301"/>
            <a:ext cx="5595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28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2800" dirty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53" y="1236586"/>
            <a:ext cx="951058" cy="634039"/>
          </a:xfrm>
          <a:prstGeom prst="rect">
            <a:avLst/>
          </a:prstGeom>
        </p:spPr>
      </p:pic>
      <p:pic>
        <p:nvPicPr>
          <p:cNvPr id="22" name="Imag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38" y="2769773"/>
            <a:ext cx="951058" cy="634039"/>
          </a:xfrm>
          <a:prstGeom prst="rect">
            <a:avLst/>
          </a:prstGeom>
        </p:spPr>
      </p:pic>
      <p:pic>
        <p:nvPicPr>
          <p:cNvPr id="23" name="Image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38" y="4383892"/>
            <a:ext cx="951058" cy="634039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>
            <a:off x="385011" y="224588"/>
            <a:ext cx="2021305" cy="33848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J17</a:t>
            </a:r>
            <a:endParaRPr lang="fr-FR" sz="2400" dirty="0" smtClean="0"/>
          </a:p>
          <a:p>
            <a:pPr algn="ctr"/>
            <a:r>
              <a:rPr lang="fr-FR" sz="2400" dirty="0" smtClean="0"/>
              <a:t>Défi.</a:t>
            </a:r>
          </a:p>
          <a:p>
            <a:pPr algn="ctr"/>
            <a:r>
              <a:rPr lang="fr-FR" sz="2400" dirty="0" smtClean="0"/>
              <a:t>Écoutez bien pour répondre aux</a:t>
            </a:r>
          </a:p>
          <a:p>
            <a:pPr algn="ctr"/>
            <a:r>
              <a:rPr lang="fr-FR" sz="2400" dirty="0" smtClean="0"/>
              <a:t>3 </a:t>
            </a:r>
            <a:r>
              <a:rPr lang="fr-FR" sz="2400" dirty="0" smtClean="0"/>
              <a:t>charades.</a:t>
            </a:r>
            <a:endParaRPr lang="fr-FR" sz="24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9621044" y="5017931"/>
            <a:ext cx="2361609" cy="1434793"/>
            <a:chOff x="8877593" y="4491789"/>
            <a:chExt cx="2361609" cy="1434793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27" name="ZoneTexte 26">
              <a:hlinkClick r:id="rId1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d’accueil</a:t>
              </a:r>
              <a:endParaRPr lang="fr-FR" dirty="0"/>
            </a:p>
          </p:txBody>
        </p:sp>
      </p:grpSp>
      <p:pic>
        <p:nvPicPr>
          <p:cNvPr id="3" name="charade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84874" y="1214163"/>
            <a:ext cx="609600" cy="609600"/>
          </a:xfrm>
          <a:prstGeom prst="rect">
            <a:avLst/>
          </a:prstGeom>
        </p:spPr>
      </p:pic>
      <p:pic>
        <p:nvPicPr>
          <p:cNvPr id="7" name="charade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97407" y="2612163"/>
            <a:ext cx="609600" cy="609600"/>
          </a:xfrm>
          <a:prstGeom prst="rect">
            <a:avLst/>
          </a:prstGeom>
        </p:spPr>
      </p:pic>
      <p:pic>
        <p:nvPicPr>
          <p:cNvPr id="10" name="charade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04996" y="4394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9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13151" y="284235"/>
            <a:ext cx="11711835" cy="4958191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59758" y="97331"/>
            <a:ext cx="103418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latin typeface="Century Gothic" panose="020B0502020202020204" pitchFamily="34" charset="0"/>
              </a:rPr>
              <a:t>Mon premier est un oiseau voleur.</a:t>
            </a:r>
            <a:br>
              <a:rPr lang="fr-FR" sz="4000" dirty="0">
                <a:latin typeface="Century Gothic" panose="020B0502020202020204" pitchFamily="34" charset="0"/>
              </a:rPr>
            </a:br>
            <a:r>
              <a:rPr lang="fr-FR" sz="4000" dirty="0">
                <a:latin typeface="Century Gothic" panose="020B0502020202020204" pitchFamily="34" charset="0"/>
              </a:rPr>
              <a:t>Mon deuxième est comme une grosse souris.</a:t>
            </a:r>
            <a:br>
              <a:rPr lang="fr-FR" sz="4000" dirty="0">
                <a:latin typeface="Century Gothic" panose="020B0502020202020204" pitchFamily="34" charset="0"/>
              </a:rPr>
            </a:br>
            <a:r>
              <a:rPr lang="fr-FR" sz="4000" dirty="0">
                <a:latin typeface="Century Gothic" panose="020B0502020202020204" pitchFamily="34" charset="0"/>
              </a:rPr>
              <a:t>Mon troisième se trouve dans le pain.</a:t>
            </a:r>
            <a:br>
              <a:rPr lang="fr-FR" sz="4000" dirty="0">
                <a:latin typeface="Century Gothic" panose="020B0502020202020204" pitchFamily="34" charset="0"/>
              </a:rPr>
            </a:br>
            <a:r>
              <a:rPr lang="fr-FR" sz="4000" dirty="0">
                <a:latin typeface="Century Gothic" panose="020B0502020202020204" pitchFamily="34" charset="0"/>
              </a:rPr>
              <a:t>Mon dernier est un chiffre.</a:t>
            </a:r>
          </a:p>
          <a:p>
            <a:r>
              <a:rPr lang="fr-FR" sz="4000" dirty="0">
                <a:latin typeface="Century Gothic" panose="020B0502020202020204" pitchFamily="34" charset="0"/>
              </a:rPr>
              <a:t>Mon tout est un monument égyptien</a:t>
            </a:r>
            <a:r>
              <a:rPr lang="fr-FR" sz="4000" dirty="0" smtClean="0">
                <a:latin typeface="Century Gothic" panose="020B0502020202020204" pitchFamily="34" charset="0"/>
              </a:rPr>
              <a:t>.</a:t>
            </a:r>
          </a:p>
          <a:p>
            <a:endParaRPr lang="fr-FR" sz="4000" dirty="0">
              <a:latin typeface="Century Gothic" panose="020B0502020202020204" pitchFamily="34" charset="0"/>
            </a:endParaRPr>
          </a:p>
          <a:p>
            <a:r>
              <a:rPr lang="fr-FR" sz="4000" b="1" i="1" dirty="0" smtClean="0">
                <a:latin typeface="Century Gothic" panose="020B0502020202020204" pitchFamily="34" charset="0"/>
              </a:rPr>
              <a:t>(pie-rat-mie-deux </a:t>
            </a:r>
            <a:r>
              <a:rPr lang="fr-FR" sz="4000" b="1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pyramide</a:t>
            </a:r>
            <a:r>
              <a:rPr lang="fr-FR" sz="4000" b="1" i="1" dirty="0" smtClean="0">
                <a:latin typeface="Century Gothic" panose="020B0502020202020204" pitchFamily="34" charset="0"/>
              </a:rPr>
              <a:t>)</a:t>
            </a:r>
            <a:endParaRPr lang="fr-FR" sz="4000" b="1" i="1" dirty="0">
              <a:latin typeface="Century Gothic" panose="020B0502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9830391" y="5300993"/>
            <a:ext cx="2361609" cy="1434793"/>
            <a:chOff x="8877593" y="4491789"/>
            <a:chExt cx="2361609" cy="14347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4" name="ZoneTexte 13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8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5676" y="310449"/>
            <a:ext cx="11536472" cy="5448299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26302" y="310449"/>
            <a:ext cx="9597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Century Gothic" panose="020B0502020202020204" pitchFamily="34" charset="0"/>
              </a:rPr>
              <a:t>Mon premier est un métal précieux.</a:t>
            </a:r>
            <a:br>
              <a:rPr lang="fr-FR" sz="3600" dirty="0">
                <a:latin typeface="Century Gothic" panose="020B0502020202020204" pitchFamily="34" charset="0"/>
              </a:rPr>
            </a:br>
            <a:r>
              <a:rPr lang="fr-FR" sz="3600" dirty="0">
                <a:latin typeface="Century Gothic" panose="020B0502020202020204" pitchFamily="34" charset="0"/>
              </a:rPr>
              <a:t>Mon deuxième est un synonyme de parle.</a:t>
            </a:r>
            <a:br>
              <a:rPr lang="fr-FR" sz="3600" dirty="0">
                <a:latin typeface="Century Gothic" panose="020B0502020202020204" pitchFamily="34" charset="0"/>
              </a:rPr>
            </a:br>
            <a:r>
              <a:rPr lang="fr-FR" sz="3600" dirty="0">
                <a:latin typeface="Century Gothic" panose="020B0502020202020204" pitchFamily="34" charset="0"/>
              </a:rPr>
              <a:t>Mon troisième est une </a:t>
            </a:r>
            <a:r>
              <a:rPr lang="fr-FR" sz="3600" dirty="0" smtClean="0">
                <a:latin typeface="Century Gothic" panose="020B0502020202020204" pitchFamily="34" charset="0"/>
              </a:rPr>
              <a:t>coiffure.</a:t>
            </a:r>
            <a:r>
              <a:rPr lang="fr-FR" sz="3600" dirty="0">
                <a:latin typeface="Century Gothic" panose="020B0502020202020204" pitchFamily="34" charset="0"/>
              </a:rPr>
              <a:t/>
            </a:r>
            <a:br>
              <a:rPr lang="fr-FR" sz="3600" dirty="0">
                <a:latin typeface="Century Gothic" panose="020B0502020202020204" pitchFamily="34" charset="0"/>
              </a:rPr>
            </a:br>
            <a:r>
              <a:rPr lang="fr-FR" sz="3600" dirty="0">
                <a:latin typeface="Century Gothic" panose="020B0502020202020204" pitchFamily="34" charset="0"/>
              </a:rPr>
              <a:t>Mon quatrième est ce qu’indique la montre.</a:t>
            </a:r>
          </a:p>
          <a:p>
            <a:r>
              <a:rPr lang="fr-FR" sz="3600" dirty="0">
                <a:latin typeface="Century Gothic" panose="020B0502020202020204" pitchFamily="34" charset="0"/>
              </a:rPr>
              <a:t>Mon tout est une machine que tu peux utiliser</a:t>
            </a:r>
            <a:r>
              <a:rPr lang="fr-FR" sz="3600" dirty="0" smtClean="0">
                <a:latin typeface="Century Gothic" panose="020B0502020202020204" pitchFamily="34" charset="0"/>
              </a:rPr>
              <a:t>.</a:t>
            </a:r>
          </a:p>
          <a:p>
            <a:endParaRPr lang="fr-FR" sz="3600" dirty="0">
              <a:latin typeface="Century Gothic" panose="020B0502020202020204" pitchFamily="34" charset="0"/>
            </a:endParaRPr>
          </a:p>
          <a:p>
            <a:r>
              <a:rPr lang="fr-FR" sz="3600" b="1" dirty="0" smtClean="0">
                <a:latin typeface="Century Gothic" panose="020B0502020202020204" pitchFamily="34" charset="0"/>
              </a:rPr>
              <a:t>(</a:t>
            </a:r>
            <a:r>
              <a:rPr lang="fr-FR" sz="3600" b="1" i="1" dirty="0" smtClean="0">
                <a:latin typeface="Century Gothic" panose="020B0502020202020204" pitchFamily="34" charset="0"/>
              </a:rPr>
              <a:t>or – dit – natte – heure</a:t>
            </a:r>
            <a:r>
              <a:rPr lang="fr-FR" sz="3600" b="1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fr-FR" sz="3600" b="1" i="1" dirty="0" smtClean="0">
                <a:latin typeface="Century Gothic" panose="020B0502020202020204" pitchFamily="34" charset="0"/>
              </a:rPr>
              <a:t>un ordinateur</a:t>
            </a:r>
            <a:r>
              <a:rPr lang="fr-FR" sz="3600" b="1" dirty="0" smtClean="0">
                <a:latin typeface="Century Gothic" panose="020B0502020202020204" pitchFamily="34" charset="0"/>
              </a:rPr>
              <a:t>)</a:t>
            </a:r>
            <a:endParaRPr lang="fr-FR" sz="3600" b="1" dirty="0">
              <a:latin typeface="Century Gothic" panose="020B0502020202020204" pitchFamily="34" charset="0"/>
            </a:endParaRPr>
          </a:p>
          <a:p>
            <a:endParaRPr lang="fr-FR" sz="3600" dirty="0">
              <a:latin typeface="Century Gothic" panose="020B0502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9860580" y="5192185"/>
            <a:ext cx="2361609" cy="1434793"/>
            <a:chOff x="8877593" y="4491789"/>
            <a:chExt cx="2361609" cy="14347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4" name="ZoneTexte 13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5624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75573" y="187891"/>
            <a:ext cx="11498893" cy="4881414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25260" y="321023"/>
            <a:ext cx="107732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Century Gothic" panose="020B0502020202020204" pitchFamily="34" charset="0"/>
              </a:rPr>
              <a:t>Mon premier est une carte à jouer.</a:t>
            </a:r>
            <a:br>
              <a:rPr lang="fr-FR" sz="3600" dirty="0">
                <a:latin typeface="Century Gothic" panose="020B0502020202020204" pitchFamily="34" charset="0"/>
              </a:rPr>
            </a:br>
            <a:r>
              <a:rPr lang="fr-FR" sz="3600" dirty="0">
                <a:latin typeface="Century Gothic" panose="020B0502020202020204" pitchFamily="34" charset="0"/>
              </a:rPr>
              <a:t>Mon deuxième est un bandit des mers.</a:t>
            </a:r>
            <a:br>
              <a:rPr lang="fr-FR" sz="3600" dirty="0">
                <a:latin typeface="Century Gothic" panose="020B0502020202020204" pitchFamily="34" charset="0"/>
              </a:rPr>
            </a:br>
            <a:r>
              <a:rPr lang="fr-FR" sz="3600" dirty="0">
                <a:latin typeface="Century Gothic" panose="020B0502020202020204" pitchFamily="34" charset="0"/>
              </a:rPr>
              <a:t>Mon troisième fait 60 minutes.</a:t>
            </a:r>
          </a:p>
          <a:p>
            <a:r>
              <a:rPr lang="fr-FR" sz="3600" dirty="0">
                <a:latin typeface="Century Gothic" panose="020B0502020202020204" pitchFamily="34" charset="0"/>
              </a:rPr>
              <a:t>Mon tout sert à faire le ménage.</a:t>
            </a:r>
          </a:p>
          <a:p>
            <a:endParaRPr lang="fr-FR" sz="3600" dirty="0" smtClean="0">
              <a:latin typeface="Century Gothic" panose="020B0502020202020204" pitchFamily="34" charset="0"/>
            </a:endParaRPr>
          </a:p>
          <a:p>
            <a:r>
              <a:rPr lang="fr-FR" sz="3600" b="1" dirty="0" smtClean="0">
                <a:latin typeface="Century Gothic" panose="020B0502020202020204" pitchFamily="34" charset="0"/>
              </a:rPr>
              <a:t>(</a:t>
            </a:r>
            <a:r>
              <a:rPr lang="fr-FR" sz="3600" b="1" i="1" dirty="0" smtClean="0">
                <a:latin typeface="Century Gothic" panose="020B0502020202020204" pitchFamily="34" charset="0"/>
              </a:rPr>
              <a:t>as-pirate-heure </a:t>
            </a:r>
            <a:r>
              <a:rPr lang="fr-FR" sz="3600" b="1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aspirateur</a:t>
            </a:r>
            <a:r>
              <a:rPr lang="fr-FR" sz="3600" b="1" dirty="0" smtClean="0">
                <a:latin typeface="Century Gothic" panose="020B0502020202020204" pitchFamily="34" charset="0"/>
              </a:rPr>
              <a:t>)</a:t>
            </a:r>
            <a:endParaRPr lang="fr-FR" sz="3600" b="1" dirty="0">
              <a:latin typeface="Century Gothic" panose="020B0502020202020204" pitchFamily="34" charset="0"/>
            </a:endParaRPr>
          </a:p>
          <a:p>
            <a:endParaRPr lang="fr-FR" sz="3600" dirty="0">
              <a:latin typeface="Century Gothic" panose="020B0502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9830391" y="4940968"/>
            <a:ext cx="2361609" cy="1434793"/>
            <a:chOff x="8877593" y="4491789"/>
            <a:chExt cx="2361609" cy="14347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4" name="ZoneTexte 13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8469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hlinkClick r:id="rId2" action="ppaction://hlinksldjump"/>
          </p:cNvPr>
          <p:cNvSpPr txBox="1"/>
          <p:nvPr/>
        </p:nvSpPr>
        <p:spPr>
          <a:xfrm>
            <a:off x="9940810" y="5448497"/>
            <a:ext cx="2361609" cy="1306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323708"/>
              </a:avLst>
            </a:prstTxWarp>
            <a:spAutoFit/>
          </a:bodyPr>
          <a:lstStyle/>
          <a:p>
            <a:pPr algn="ctr"/>
            <a:r>
              <a:rPr lang="fr-FR" dirty="0" smtClean="0"/>
              <a:t>Retour page d’accueil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72" y="370795"/>
            <a:ext cx="2865177" cy="2468657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68687" y="162400"/>
            <a:ext cx="1547446" cy="17021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J18</a:t>
            </a:r>
            <a:endParaRPr lang="fr-FR" dirty="0" smtClean="0"/>
          </a:p>
          <a:p>
            <a:pPr algn="ctr"/>
            <a:r>
              <a:rPr lang="fr-FR" dirty="0" smtClean="0"/>
              <a:t>Dire sans hésitations ce virelangue</a:t>
            </a:r>
          </a:p>
        </p:txBody>
      </p:sp>
      <p:pic>
        <p:nvPicPr>
          <p:cNvPr id="8" name="Imag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382" y="5825639"/>
            <a:ext cx="864466" cy="74483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21221" y="1494026"/>
            <a:ext cx="5963492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8000" dirty="0">
              <a:latin typeface="Century Gothic" panose="020B0502020202020204" pitchFamily="34" charset="0"/>
            </a:endParaRPr>
          </a:p>
          <a:p>
            <a:endParaRPr lang="fr-FR" sz="4400" dirty="0">
              <a:latin typeface="Century Gothic" panose="020B0502020202020204" pitchFamily="34" charset="0"/>
            </a:endParaRPr>
          </a:p>
          <a:p>
            <a:r>
              <a:rPr lang="fr-FR" sz="4400" dirty="0">
                <a:latin typeface="Century Gothic" panose="020B0502020202020204" pitchFamily="34" charset="0"/>
              </a:rPr>
              <a:t>Fruits frais, fruits frits</a:t>
            </a:r>
            <a:r>
              <a:rPr lang="fr-FR" sz="4400" dirty="0" smtClean="0">
                <a:latin typeface="Century Gothic" panose="020B0502020202020204" pitchFamily="34" charset="0"/>
              </a:rPr>
              <a:t>,</a:t>
            </a:r>
          </a:p>
          <a:p>
            <a:r>
              <a:rPr lang="fr-FR" sz="4400" dirty="0" smtClean="0">
                <a:latin typeface="Century Gothic" panose="020B0502020202020204" pitchFamily="34" charset="0"/>
              </a:rPr>
              <a:t>fruits </a:t>
            </a:r>
            <a:r>
              <a:rPr lang="fr-FR" sz="4400" dirty="0">
                <a:latin typeface="Century Gothic" panose="020B0502020202020204" pitchFamily="34" charset="0"/>
              </a:rPr>
              <a:t>frais, fruits </a:t>
            </a:r>
            <a:r>
              <a:rPr lang="fr-FR" sz="4400" dirty="0" smtClean="0">
                <a:latin typeface="Century Gothic" panose="020B0502020202020204" pitchFamily="34" charset="0"/>
              </a:rPr>
              <a:t>crus</a:t>
            </a:r>
            <a:r>
              <a:rPr lang="fr-FR" sz="8000" dirty="0" smtClean="0">
                <a:latin typeface="Century Gothic" panose="020B0502020202020204" pitchFamily="34" charset="0"/>
              </a:rPr>
              <a:t>. </a:t>
            </a:r>
            <a:endParaRPr lang="fr-FR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816274" y="475989"/>
            <a:ext cx="8354421" cy="3757808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941534" y="539474"/>
            <a:ext cx="822916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donne l’heure et on me donne un nom d’oiseau, qui suis-je </a:t>
            </a:r>
            <a:r>
              <a:rPr lang="fr-FR" sz="4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fr-FR" sz="4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4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3600" b="1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36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coucou)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8877593" y="4491789"/>
            <a:ext cx="2361609" cy="1434793"/>
            <a:chOff x="8877593" y="4491789"/>
            <a:chExt cx="2361609" cy="1434793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3" name="ZoneTexte 12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8438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515650" y="959163"/>
            <a:ext cx="8911718" cy="3532625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640910" y="1092411"/>
            <a:ext cx="878645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qui contient du sucre et malgré tout, n’est jamais sucré ? </a:t>
            </a:r>
            <a:endParaRPr lang="fr-FR" sz="4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44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3600" b="1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36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3600" b="1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sucrier)</a:t>
            </a:r>
            <a:endParaRPr lang="fr-FR" sz="3600" b="1" i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8877593" y="4491789"/>
            <a:ext cx="2361609" cy="1434793"/>
            <a:chOff x="8877593" y="4491789"/>
            <a:chExt cx="2361609" cy="1434793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13" name="ZoneTexte 12">
              <a:hlinkClick r:id="rId3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devinettes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2914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72" y="370795"/>
            <a:ext cx="2865177" cy="2468657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68687" y="162400"/>
            <a:ext cx="1547446" cy="17021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J2</a:t>
            </a:r>
          </a:p>
          <a:p>
            <a:pPr algn="ctr"/>
            <a:r>
              <a:rPr lang="fr-FR" dirty="0" smtClean="0"/>
              <a:t>Dire sans hésitations ce virelangue</a:t>
            </a:r>
          </a:p>
        </p:txBody>
      </p:sp>
      <p:sp>
        <p:nvSpPr>
          <p:cNvPr id="4" name="ZoneTexte 3"/>
          <p:cNvSpPr txBox="1"/>
          <p:nvPr/>
        </p:nvSpPr>
        <p:spPr>
          <a:xfrm rot="21399022">
            <a:off x="513346" y="-1042736"/>
            <a:ext cx="11678653" cy="7900736"/>
          </a:xfrm>
          <a:prstGeom prst="rect">
            <a:avLst/>
          </a:prstGeom>
          <a:noFill/>
        </p:spPr>
        <p:txBody>
          <a:bodyPr wrap="none" rtlCol="0">
            <a:prstTxWarp prst="textArchDownPour">
              <a:avLst>
                <a:gd name="adj1" fmla="val 21173150"/>
                <a:gd name="adj2" fmla="val 25605"/>
              </a:avLst>
            </a:prstTxWarp>
            <a:spAutoFit/>
          </a:bodyPr>
          <a:lstStyle/>
          <a:p>
            <a:r>
              <a:rPr lang="fr-FR" dirty="0" smtClean="0"/>
              <a:t>Bébé boit dans son bain</a:t>
            </a:r>
          </a:p>
          <a:p>
            <a:r>
              <a:rPr lang="fr-FR" dirty="0" smtClean="0"/>
              <a:t>Pépé peint dans son coin</a:t>
            </a:r>
          </a:p>
          <a:p>
            <a:r>
              <a:rPr lang="fr-FR" dirty="0" smtClean="0"/>
              <a:t>Dans son bain, bébé boit</a:t>
            </a:r>
          </a:p>
          <a:p>
            <a:r>
              <a:rPr lang="fr-FR" dirty="0" smtClean="0"/>
              <a:t>Dans son coin Pépé peint!</a:t>
            </a:r>
            <a:endParaRPr lang="fr-FR" dirty="0"/>
          </a:p>
        </p:txBody>
      </p:sp>
      <p:sp>
        <p:nvSpPr>
          <p:cNvPr id="7" name="ZoneTexte 6">
            <a:hlinkClick r:id="rId3" action="ppaction://hlinksldjump"/>
          </p:cNvPr>
          <p:cNvSpPr txBox="1"/>
          <p:nvPr/>
        </p:nvSpPr>
        <p:spPr>
          <a:xfrm>
            <a:off x="9940810" y="5448497"/>
            <a:ext cx="2361609" cy="1306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323708"/>
              </a:avLst>
            </a:prstTxWarp>
            <a:spAutoFit/>
          </a:bodyPr>
          <a:lstStyle/>
          <a:p>
            <a:pPr algn="ctr"/>
            <a:r>
              <a:rPr lang="fr-FR" dirty="0" smtClean="0"/>
              <a:t>Retour page d’accueil</a:t>
            </a:r>
            <a:endParaRPr lang="fr-FR" dirty="0"/>
          </a:p>
        </p:txBody>
      </p:sp>
      <p:pic>
        <p:nvPicPr>
          <p:cNvPr id="9" name="Imag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382" y="5825639"/>
            <a:ext cx="864466" cy="7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21" y="563302"/>
            <a:ext cx="2618019" cy="2436572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295419" y="194484"/>
            <a:ext cx="1693801" cy="1987242"/>
          </a:xfrm>
          <a:prstGeom prst="roundRect">
            <a:avLst/>
          </a:prstGeom>
          <a:solidFill>
            <a:srgbClr val="EE42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J3</a:t>
            </a:r>
          </a:p>
          <a:p>
            <a:pPr algn="ctr"/>
            <a:r>
              <a:rPr lang="fr-FR" dirty="0" smtClean="0"/>
              <a:t>Défi du jour:</a:t>
            </a:r>
          </a:p>
          <a:p>
            <a:pPr algn="ctr"/>
            <a:r>
              <a:rPr lang="fr-FR" dirty="0" smtClean="0"/>
              <a:t>Ne pas s’interrompre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1474" y="2711116"/>
            <a:ext cx="10956758" cy="3834063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fr-FR" sz="3600" dirty="0" smtClean="0">
                <a:latin typeface="Century Gothic" panose="020B0502020202020204" pitchFamily="34" charset="0"/>
              </a:rPr>
              <a:t>Comment était l’école de votre maîtresse ou de votre maître?</a:t>
            </a:r>
          </a:p>
          <a:p>
            <a:r>
              <a:rPr lang="fr-FR" sz="3600" dirty="0" smtClean="0">
                <a:solidFill>
                  <a:srgbClr val="EE42E6"/>
                </a:solidFill>
                <a:latin typeface="Century Gothic" panose="020B0502020202020204" pitchFamily="34" charset="0"/>
              </a:rPr>
              <a:t>Posez-lui des questions, mais attention!</a:t>
            </a:r>
          </a:p>
          <a:p>
            <a:r>
              <a:rPr lang="fr-FR" sz="3600" dirty="0" smtClean="0">
                <a:solidFill>
                  <a:srgbClr val="EE42E6"/>
                </a:solidFill>
                <a:latin typeface="Century Gothic" panose="020B0502020202020204" pitchFamily="34" charset="0"/>
              </a:rPr>
              <a:t>- Vous devez intervenir sans lever la main</a:t>
            </a:r>
          </a:p>
          <a:p>
            <a:r>
              <a:rPr lang="fr-FR" sz="3600" dirty="0" smtClean="0">
                <a:solidFill>
                  <a:srgbClr val="EE42E6"/>
                </a:solidFill>
                <a:latin typeface="Century Gothic" panose="020B0502020202020204" pitchFamily="34" charset="0"/>
              </a:rPr>
              <a:t>- Vous ne devez jamais couper la parole à un ou une camarade</a:t>
            </a:r>
          </a:p>
          <a:p>
            <a:pPr marL="285750" indent="-285750">
              <a:buFontTx/>
              <a:buChar char="-"/>
            </a:pPr>
            <a:endParaRPr lang="fr-FR" sz="3600" dirty="0">
              <a:latin typeface="Century Gothic" panose="020B0502020202020204" pitchFamily="34" charset="0"/>
            </a:endParaRPr>
          </a:p>
          <a:p>
            <a:r>
              <a:rPr lang="fr-FR" sz="3600" dirty="0" smtClean="0">
                <a:latin typeface="Century Gothic" panose="020B0502020202020204" pitchFamily="34" charset="0"/>
              </a:rPr>
              <a:t>Si vous ne respectez pas la règle, le jeu s’interrompt!</a:t>
            </a:r>
          </a:p>
          <a:p>
            <a:r>
              <a:rPr lang="fr-FR" sz="3600" dirty="0" smtClean="0">
                <a:latin typeface="Century Gothic" panose="020B0502020202020204" pitchFamily="34" charset="0"/>
              </a:rPr>
              <a:t>Notez la durée de votre discussion… </a:t>
            </a:r>
            <a:endParaRPr lang="fr-FR" sz="3600" dirty="0">
              <a:latin typeface="Century Gothic" panose="020B0502020202020204" pitchFamily="34" charset="0"/>
            </a:endParaRPr>
          </a:p>
        </p:txBody>
      </p:sp>
      <p:sp>
        <p:nvSpPr>
          <p:cNvPr id="8" name="ZoneTexte 7">
            <a:hlinkClick r:id="rId3" action="ppaction://hlinksldjump"/>
          </p:cNvPr>
          <p:cNvSpPr txBox="1"/>
          <p:nvPr/>
        </p:nvSpPr>
        <p:spPr>
          <a:xfrm>
            <a:off x="9993861" y="5383283"/>
            <a:ext cx="2361609" cy="1306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323708"/>
              </a:avLst>
            </a:prstTxWarp>
            <a:spAutoFit/>
          </a:bodyPr>
          <a:lstStyle/>
          <a:p>
            <a:pPr algn="ctr"/>
            <a:r>
              <a:rPr lang="fr-FR" dirty="0" smtClean="0"/>
              <a:t>Retour page d’accueil</a:t>
            </a:r>
            <a:endParaRPr lang="fr-FR" dirty="0"/>
          </a:p>
        </p:txBody>
      </p:sp>
      <p:pic>
        <p:nvPicPr>
          <p:cNvPr id="9" name="Imag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31" y="5810227"/>
            <a:ext cx="765070" cy="71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383755" y="3036372"/>
            <a:ext cx="2729162" cy="2341563"/>
            <a:chOff x="4329626" y="3835399"/>
            <a:chExt cx="2729162" cy="2341563"/>
          </a:xfrm>
        </p:grpSpPr>
        <p:grpSp>
          <p:nvGrpSpPr>
            <p:cNvPr id="3" name="Groupe 2"/>
            <p:cNvGrpSpPr/>
            <p:nvPr/>
          </p:nvGrpSpPr>
          <p:grpSpPr>
            <a:xfrm>
              <a:off x="4329626" y="3835399"/>
              <a:ext cx="2729162" cy="2341563"/>
              <a:chOff x="4329626" y="3835399"/>
              <a:chExt cx="2729162" cy="2341563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4754821" y="3835399"/>
                <a:ext cx="1878771" cy="23415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Organigramme : Délai 9"/>
              <p:cNvSpPr/>
              <p:nvPr/>
            </p:nvSpPr>
            <p:spPr>
              <a:xfrm>
                <a:off x="6455604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Organigramme : Délai 10"/>
              <p:cNvSpPr/>
              <p:nvPr/>
            </p:nvSpPr>
            <p:spPr>
              <a:xfrm rot="10800000">
                <a:off x="4329626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Larme 11"/>
              <p:cNvSpPr/>
              <p:nvPr/>
            </p:nvSpPr>
            <p:spPr>
              <a:xfrm rot="5049326">
                <a:off x="4999217" y="4544880"/>
                <a:ext cx="402376" cy="375754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Larme 12"/>
              <p:cNvSpPr/>
              <p:nvPr/>
            </p:nvSpPr>
            <p:spPr>
              <a:xfrm rot="5049326" flipV="1">
                <a:off x="5846015" y="4513468"/>
                <a:ext cx="402376" cy="432683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5129869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5892587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Ellipse 3"/>
            <p:cNvSpPr/>
            <p:nvPr/>
          </p:nvSpPr>
          <p:spPr>
            <a:xfrm>
              <a:off x="5269024" y="5033974"/>
              <a:ext cx="723277" cy="1060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Lune 4"/>
            <p:cNvSpPr/>
            <p:nvPr/>
          </p:nvSpPr>
          <p:spPr>
            <a:xfrm rot="4210087">
              <a:off x="5846566" y="4067165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Lune 5"/>
            <p:cNvSpPr/>
            <p:nvPr/>
          </p:nvSpPr>
          <p:spPr>
            <a:xfrm rot="6487635">
              <a:off x="5169833" y="4098533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5558115" y="4948514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5674659" y="4951512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à coins arrondis 15">
            <a:hlinkClick r:id="rId2" action="ppaction://hlinksldjump"/>
          </p:cNvPr>
          <p:cNvSpPr/>
          <p:nvPr/>
        </p:nvSpPr>
        <p:spPr>
          <a:xfrm>
            <a:off x="291841" y="194484"/>
            <a:ext cx="1793633" cy="22599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J4</a:t>
            </a:r>
          </a:p>
          <a:p>
            <a:pPr algn="ctr"/>
            <a:r>
              <a:rPr lang="fr-FR" dirty="0" smtClean="0"/>
              <a:t>Défi :</a:t>
            </a:r>
          </a:p>
          <a:p>
            <a:pPr algn="ctr"/>
            <a:r>
              <a:rPr lang="fr-FR" dirty="0" smtClean="0"/>
              <a:t> Corrigez 3 phrases!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715829" y="121707"/>
            <a:ext cx="5305224" cy="27216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C’est le livre à la maîtresse!</a:t>
            </a:r>
          </a:p>
        </p:txBody>
      </p:sp>
      <p:sp>
        <p:nvSpPr>
          <p:cNvPr id="18" name="Rectangle à coins arrondis 17"/>
          <p:cNvSpPr/>
          <p:nvPr/>
        </p:nvSpPr>
        <p:spPr>
          <a:xfrm rot="1084017">
            <a:off x="8054260" y="1836685"/>
            <a:ext cx="3735991" cy="27216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C’est qui qui parle?</a:t>
            </a:r>
          </a:p>
        </p:txBody>
      </p:sp>
      <p:sp>
        <p:nvSpPr>
          <p:cNvPr id="19" name="Rectangle à coins arrondis 18"/>
          <p:cNvSpPr/>
          <p:nvPr/>
        </p:nvSpPr>
        <p:spPr>
          <a:xfrm rot="20434298">
            <a:off x="301488" y="3574396"/>
            <a:ext cx="3735991" cy="272161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Il veut pas me prêter ces ciseaux!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10504250" y="5596617"/>
            <a:ext cx="1191976" cy="947405"/>
            <a:chOff x="4329626" y="3835399"/>
            <a:chExt cx="2729162" cy="2341563"/>
          </a:xfrm>
        </p:grpSpPr>
        <p:grpSp>
          <p:nvGrpSpPr>
            <p:cNvPr id="21" name="Groupe 20"/>
            <p:cNvGrpSpPr/>
            <p:nvPr/>
          </p:nvGrpSpPr>
          <p:grpSpPr>
            <a:xfrm>
              <a:off x="4329626" y="3835399"/>
              <a:ext cx="2729162" cy="2341563"/>
              <a:chOff x="4329626" y="3835399"/>
              <a:chExt cx="2729162" cy="2341563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4754821" y="3835399"/>
                <a:ext cx="1878771" cy="234156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Organigramme : Délai 27"/>
              <p:cNvSpPr/>
              <p:nvPr/>
            </p:nvSpPr>
            <p:spPr>
              <a:xfrm>
                <a:off x="6455604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Organigramme : Délai 28"/>
              <p:cNvSpPr/>
              <p:nvPr/>
            </p:nvSpPr>
            <p:spPr>
              <a:xfrm rot="10800000">
                <a:off x="4329626" y="4358489"/>
                <a:ext cx="603184" cy="844990"/>
              </a:xfrm>
              <a:prstGeom prst="flowChartDelay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Larme 29"/>
              <p:cNvSpPr/>
              <p:nvPr/>
            </p:nvSpPr>
            <p:spPr>
              <a:xfrm rot="5049326">
                <a:off x="4999217" y="4544880"/>
                <a:ext cx="402376" cy="375754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Larme 30"/>
              <p:cNvSpPr/>
              <p:nvPr/>
            </p:nvSpPr>
            <p:spPr>
              <a:xfrm rot="5049326" flipV="1">
                <a:off x="5846015" y="4513468"/>
                <a:ext cx="402376" cy="432683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5129869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5892587" y="4723587"/>
                <a:ext cx="207039" cy="21161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Ellipse 21"/>
            <p:cNvSpPr/>
            <p:nvPr/>
          </p:nvSpPr>
          <p:spPr>
            <a:xfrm>
              <a:off x="5269024" y="5033974"/>
              <a:ext cx="723277" cy="10609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Lune 22"/>
            <p:cNvSpPr/>
            <p:nvPr/>
          </p:nvSpPr>
          <p:spPr>
            <a:xfrm rot="4210087">
              <a:off x="5846566" y="4067165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Lune 23"/>
            <p:cNvSpPr/>
            <p:nvPr/>
          </p:nvSpPr>
          <p:spPr>
            <a:xfrm rot="6487635">
              <a:off x="5169833" y="4098533"/>
              <a:ext cx="198381" cy="357195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558115" y="4948514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674659" y="4951512"/>
              <a:ext cx="58007" cy="58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ZoneTexte 33">
            <a:hlinkClick r:id="rId3" action="ppaction://hlinksldjump"/>
          </p:cNvPr>
          <p:cNvSpPr txBox="1"/>
          <p:nvPr/>
        </p:nvSpPr>
        <p:spPr>
          <a:xfrm>
            <a:off x="9919434" y="5417092"/>
            <a:ext cx="2361609" cy="130645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323708"/>
              </a:avLst>
            </a:prstTxWarp>
            <a:spAutoFit/>
          </a:bodyPr>
          <a:lstStyle/>
          <a:p>
            <a:pPr algn="ctr"/>
            <a:r>
              <a:rPr lang="fr-FR" dirty="0" smtClean="0"/>
              <a:t>Retour page d’accueil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6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85011" y="224588"/>
            <a:ext cx="2021305" cy="338488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J5</a:t>
            </a:r>
          </a:p>
          <a:p>
            <a:pPr algn="ctr"/>
            <a:r>
              <a:rPr lang="fr-FR" sz="2400" dirty="0" smtClean="0"/>
              <a:t>Défi.</a:t>
            </a:r>
          </a:p>
          <a:p>
            <a:pPr algn="ctr"/>
            <a:r>
              <a:rPr lang="fr-FR" sz="2400" dirty="0" smtClean="0"/>
              <a:t>Écoutez bien pour répondre aux</a:t>
            </a:r>
          </a:p>
          <a:p>
            <a:pPr algn="ctr"/>
            <a:r>
              <a:rPr lang="fr-FR" sz="2400" dirty="0" smtClean="0"/>
              <a:t>3 devinettes</a:t>
            </a:r>
            <a:endParaRPr lang="fr-FR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643850" y="598905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644556" y="975821"/>
            <a:ext cx="5401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32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3200" dirty="0" smtClean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643850" y="2136506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3643850" y="3775859"/>
            <a:ext cx="5676900" cy="1409700"/>
          </a:xfrm>
          <a:prstGeom prst="roundRect">
            <a:avLst/>
          </a:prstGeom>
          <a:noFill/>
          <a:ln w="73025" cmpd="thinThick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devinette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82300" y="870201"/>
            <a:ext cx="609600" cy="609600"/>
          </a:xfrm>
          <a:prstGeom prst="rect">
            <a:avLst/>
          </a:prstGeom>
        </p:spPr>
      </p:pic>
      <p:pic>
        <p:nvPicPr>
          <p:cNvPr id="13" name="Image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487" y="833542"/>
            <a:ext cx="951058" cy="6340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43850" y="2548968"/>
            <a:ext cx="5401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32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3200" dirty="0" smtClean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43849" y="4188321"/>
            <a:ext cx="5401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Écoutez bien </a:t>
            </a:r>
            <a:r>
              <a:rPr lang="fr-FR" sz="3200" dirty="0" smtClean="0">
                <a:latin typeface="Asdonuts" panose="02000600000000000000" pitchFamily="50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fr-FR" sz="3200" dirty="0" smtClean="0">
              <a:latin typeface="Asdonuts" panose="020006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133" y="2388916"/>
            <a:ext cx="951058" cy="634039"/>
          </a:xfrm>
          <a:prstGeom prst="rect">
            <a:avLst/>
          </a:prstGeom>
        </p:spPr>
      </p:pic>
      <p:pic>
        <p:nvPicPr>
          <p:cNvPr id="17" name="Image 1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133" y="4008290"/>
            <a:ext cx="951058" cy="634039"/>
          </a:xfrm>
          <a:prstGeom prst="rect">
            <a:avLst/>
          </a:prstGeom>
        </p:spPr>
      </p:pic>
      <p:pic>
        <p:nvPicPr>
          <p:cNvPr id="18" name="devinette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82300" y="2469624"/>
            <a:ext cx="609600" cy="609600"/>
          </a:xfrm>
          <a:prstGeom prst="rect">
            <a:avLst/>
          </a:prstGeom>
        </p:spPr>
      </p:pic>
      <p:pic>
        <p:nvPicPr>
          <p:cNvPr id="19" name="devinette6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44740" y="4163496"/>
            <a:ext cx="609600" cy="609600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9621044" y="5017931"/>
            <a:ext cx="2361609" cy="1434793"/>
            <a:chOff x="8877593" y="4491789"/>
            <a:chExt cx="2361609" cy="1434793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71" y="4491789"/>
              <a:ext cx="2192255" cy="1306092"/>
            </a:xfrm>
            <a:prstGeom prst="rect">
              <a:avLst/>
            </a:prstGeom>
          </p:spPr>
        </p:pic>
        <p:sp>
          <p:nvSpPr>
            <p:cNvPr id="22" name="ZoneTexte 21">
              <a:hlinkClick r:id="rId14" action="ppaction://hlinksldjump"/>
            </p:cNvPr>
            <p:cNvSpPr txBox="1"/>
            <p:nvPr/>
          </p:nvSpPr>
          <p:spPr>
            <a:xfrm>
              <a:off x="8877593" y="4620126"/>
              <a:ext cx="2361609" cy="1306456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>
                  <a:gd name="adj" fmla="val 16323708"/>
                </a:avLst>
              </a:prstTxWarp>
              <a:spAutoFit/>
            </a:bodyPr>
            <a:lstStyle/>
            <a:p>
              <a:pPr algn="ctr"/>
              <a:r>
                <a:rPr lang="fr-FR" dirty="0" smtClean="0"/>
                <a:t>Retour page d’accueil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2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7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350</TotalTime>
  <Words>1213</Words>
  <Application>Microsoft Office PowerPoint</Application>
  <PresentationFormat>Grand écran</PresentationFormat>
  <Paragraphs>259</Paragraphs>
  <Slides>35</Slides>
  <Notes>0</Notes>
  <HiddenSlides>0</HiddenSlides>
  <MMClips>15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Asdonuts</vt:lpstr>
      <vt:lpstr>Calibri</vt:lpstr>
      <vt:lpstr>Calibri Light</vt:lpstr>
      <vt:lpstr>Century Gothic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31</cp:revision>
  <cp:lastPrinted>2022-05-25T08:18:09Z</cp:lastPrinted>
  <dcterms:created xsi:type="dcterms:W3CDTF">2022-05-24T12:44:51Z</dcterms:created>
  <dcterms:modified xsi:type="dcterms:W3CDTF">2022-05-25T09:06:05Z</dcterms:modified>
</cp:coreProperties>
</file>